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Lst>
  <p:notesMasterIdLst>
    <p:notesMasterId r:id="rId27"/>
  </p:notesMasterIdLst>
  <p:handoutMasterIdLst>
    <p:handoutMasterId r:id="rId28"/>
  </p:handoutMasterIdLst>
  <p:sldIdLst>
    <p:sldId id="256" r:id="rId5"/>
    <p:sldId id="271" r:id="rId6"/>
    <p:sldId id="287" r:id="rId7"/>
    <p:sldId id="267" r:id="rId8"/>
    <p:sldId id="280" r:id="rId9"/>
    <p:sldId id="285" r:id="rId10"/>
    <p:sldId id="292" r:id="rId11"/>
    <p:sldId id="288" r:id="rId12"/>
    <p:sldId id="268" r:id="rId13"/>
    <p:sldId id="276" r:id="rId14"/>
    <p:sldId id="277" r:id="rId15"/>
    <p:sldId id="269" r:id="rId16"/>
    <p:sldId id="283" r:id="rId17"/>
    <p:sldId id="289" r:id="rId18"/>
    <p:sldId id="257" r:id="rId19"/>
    <p:sldId id="286" r:id="rId20"/>
    <p:sldId id="266" r:id="rId21"/>
    <p:sldId id="262" r:id="rId22"/>
    <p:sldId id="273" r:id="rId23"/>
    <p:sldId id="264" r:id="rId24"/>
    <p:sldId id="293" r:id="rId25"/>
    <p:sldId id="272"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3" autoAdjust="0"/>
    <p:restoredTop sz="94660"/>
  </p:normalViewPr>
  <p:slideViewPr>
    <p:cSldViewPr>
      <p:cViewPr varScale="1">
        <p:scale>
          <a:sx n="68" d="100"/>
          <a:sy n="68" d="100"/>
        </p:scale>
        <p:origin x="10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89F7B-1208-4AF2-908B-20BE9DA58FB2}"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4BC4F942-2270-492D-BE14-62DED88D1517}">
      <dgm:prSet/>
      <dgm:spPr/>
      <dgm:t>
        <a:bodyPr/>
        <a:lstStyle/>
        <a:p>
          <a:r>
            <a:rPr lang="en-US" dirty="0"/>
            <a:t>Title I, Part A funds may only be used to meet the needs of children identified as being in the greatest need of services. </a:t>
          </a:r>
        </a:p>
      </dgm:t>
    </dgm:pt>
    <dgm:pt modelId="{BC8C7E48-5EDE-46FC-88BD-BA70C97AD706}" type="parTrans" cxnId="{520BD38A-96FB-4A63-B151-5B1C7B24BEB1}">
      <dgm:prSet/>
      <dgm:spPr/>
      <dgm:t>
        <a:bodyPr/>
        <a:lstStyle/>
        <a:p>
          <a:endParaRPr lang="en-US"/>
        </a:p>
      </dgm:t>
    </dgm:pt>
    <dgm:pt modelId="{60A4E383-20D4-4DFE-A6B6-AC4C48B7AF4F}" type="sibTrans" cxnId="{520BD38A-96FB-4A63-B151-5B1C7B24BEB1}">
      <dgm:prSet phldrT="1" phldr="0"/>
      <dgm:spPr/>
      <dgm:t>
        <a:bodyPr/>
        <a:lstStyle/>
        <a:p>
          <a:r>
            <a:rPr lang="en-US"/>
            <a:t>1</a:t>
          </a:r>
        </a:p>
      </dgm:t>
    </dgm:pt>
    <dgm:pt modelId="{07157846-C687-42C9-98F4-BBB53A572995}">
      <dgm:prSet/>
      <dgm:spPr/>
      <dgm:t>
        <a:bodyPr/>
        <a:lstStyle/>
        <a:p>
          <a:r>
            <a:rPr lang="en-US" dirty="0"/>
            <a:t>Students must be selected using multiple, educationally-related, objective criteria. </a:t>
          </a:r>
        </a:p>
      </dgm:t>
    </dgm:pt>
    <dgm:pt modelId="{E499B9D7-4691-4FCB-BE4E-CD7575472848}" type="parTrans" cxnId="{19B4D2AA-7B8E-43E5-ADDE-58C344A052DA}">
      <dgm:prSet/>
      <dgm:spPr/>
      <dgm:t>
        <a:bodyPr/>
        <a:lstStyle/>
        <a:p>
          <a:endParaRPr lang="en-US"/>
        </a:p>
      </dgm:t>
    </dgm:pt>
    <dgm:pt modelId="{A07C29AC-ADFE-402D-9D6F-52A147013585}" type="sibTrans" cxnId="{19B4D2AA-7B8E-43E5-ADDE-58C344A052DA}">
      <dgm:prSet phldrT="2" phldr="0"/>
      <dgm:spPr/>
      <dgm:t>
        <a:bodyPr/>
        <a:lstStyle/>
        <a:p>
          <a:r>
            <a:rPr lang="en-US"/>
            <a:t>2</a:t>
          </a:r>
        </a:p>
      </dgm:t>
    </dgm:pt>
    <dgm:pt modelId="{D907778B-873C-48F2-A503-2E99C231125A}">
      <dgm:prSet/>
      <dgm:spPr/>
      <dgm:t>
        <a:bodyPr/>
        <a:lstStyle/>
        <a:p>
          <a:r>
            <a:rPr lang="en-US" dirty="0"/>
            <a:t>All costs must be </a:t>
          </a:r>
          <a:r>
            <a:rPr lang="en-US" u="sng" dirty="0"/>
            <a:t>supplemental</a:t>
          </a:r>
          <a:r>
            <a:rPr lang="en-US" dirty="0"/>
            <a:t> and limited to services for eligible students. </a:t>
          </a:r>
        </a:p>
      </dgm:t>
    </dgm:pt>
    <dgm:pt modelId="{6E6CD942-CCB4-446A-98B3-8A58D3931FB2}" type="parTrans" cxnId="{F552A09D-A2C8-41F8-974B-77F613CC8348}">
      <dgm:prSet/>
      <dgm:spPr/>
      <dgm:t>
        <a:bodyPr/>
        <a:lstStyle/>
        <a:p>
          <a:endParaRPr lang="en-US"/>
        </a:p>
      </dgm:t>
    </dgm:pt>
    <dgm:pt modelId="{0D8B624F-EA0E-43EB-BA87-84991F6B1A8B}" type="sibTrans" cxnId="{F552A09D-A2C8-41F8-974B-77F613CC8348}">
      <dgm:prSet phldrT="3" phldr="0"/>
      <dgm:spPr/>
      <dgm:t>
        <a:bodyPr/>
        <a:lstStyle/>
        <a:p>
          <a:r>
            <a:rPr lang="en-US"/>
            <a:t>3</a:t>
          </a:r>
        </a:p>
      </dgm:t>
    </dgm:pt>
    <dgm:pt modelId="{7CB0CFEF-2297-4490-AF68-847431E2D9C0}" type="pres">
      <dgm:prSet presAssocID="{F7D89F7B-1208-4AF2-908B-20BE9DA58FB2}" presName="Name0" presStyleCnt="0">
        <dgm:presLayoutVars>
          <dgm:animLvl val="lvl"/>
          <dgm:resizeHandles val="exact"/>
        </dgm:presLayoutVars>
      </dgm:prSet>
      <dgm:spPr/>
    </dgm:pt>
    <dgm:pt modelId="{FCA99D7F-770D-4D4E-98D3-43DCB4D73C18}" type="pres">
      <dgm:prSet presAssocID="{4BC4F942-2270-492D-BE14-62DED88D1517}" presName="compositeNode" presStyleCnt="0">
        <dgm:presLayoutVars>
          <dgm:bulletEnabled val="1"/>
        </dgm:presLayoutVars>
      </dgm:prSet>
      <dgm:spPr/>
    </dgm:pt>
    <dgm:pt modelId="{F5E80E48-7486-4F9D-88F6-49D8EB8E606B}" type="pres">
      <dgm:prSet presAssocID="{4BC4F942-2270-492D-BE14-62DED88D1517}" presName="bgRect" presStyleLbl="bgAccFollowNode1" presStyleIdx="0" presStyleCnt="3"/>
      <dgm:spPr/>
    </dgm:pt>
    <dgm:pt modelId="{1943F50C-F618-4A51-B41D-3CB3562E1EEA}" type="pres">
      <dgm:prSet presAssocID="{60A4E383-20D4-4DFE-A6B6-AC4C48B7AF4F}" presName="sibTransNodeCircle" presStyleLbl="alignNode1" presStyleIdx="0" presStyleCnt="6">
        <dgm:presLayoutVars>
          <dgm:chMax val="0"/>
          <dgm:bulletEnabled/>
        </dgm:presLayoutVars>
      </dgm:prSet>
      <dgm:spPr/>
    </dgm:pt>
    <dgm:pt modelId="{CA7E1A9E-5F94-466D-87CA-302A895AAC10}" type="pres">
      <dgm:prSet presAssocID="{4BC4F942-2270-492D-BE14-62DED88D1517}" presName="bottomLine" presStyleLbl="alignNode1" presStyleIdx="1" presStyleCnt="6">
        <dgm:presLayoutVars/>
      </dgm:prSet>
      <dgm:spPr/>
    </dgm:pt>
    <dgm:pt modelId="{BC12A360-C5DF-4456-B25E-A22E01A03E6F}" type="pres">
      <dgm:prSet presAssocID="{4BC4F942-2270-492D-BE14-62DED88D1517}" presName="nodeText" presStyleLbl="bgAccFollowNode1" presStyleIdx="0" presStyleCnt="3">
        <dgm:presLayoutVars>
          <dgm:bulletEnabled val="1"/>
        </dgm:presLayoutVars>
      </dgm:prSet>
      <dgm:spPr/>
    </dgm:pt>
    <dgm:pt modelId="{80E40C0F-5D0E-4041-A722-96155FF98B16}" type="pres">
      <dgm:prSet presAssocID="{60A4E383-20D4-4DFE-A6B6-AC4C48B7AF4F}" presName="sibTrans" presStyleCnt="0"/>
      <dgm:spPr/>
    </dgm:pt>
    <dgm:pt modelId="{3612D2F0-59E4-4609-AD58-DD95791AED8E}" type="pres">
      <dgm:prSet presAssocID="{07157846-C687-42C9-98F4-BBB53A572995}" presName="compositeNode" presStyleCnt="0">
        <dgm:presLayoutVars>
          <dgm:bulletEnabled val="1"/>
        </dgm:presLayoutVars>
      </dgm:prSet>
      <dgm:spPr/>
    </dgm:pt>
    <dgm:pt modelId="{52BCCE94-8530-4EB3-BC0F-A479C5CAD348}" type="pres">
      <dgm:prSet presAssocID="{07157846-C687-42C9-98F4-BBB53A572995}" presName="bgRect" presStyleLbl="bgAccFollowNode1" presStyleIdx="1" presStyleCnt="3"/>
      <dgm:spPr/>
    </dgm:pt>
    <dgm:pt modelId="{AD6E05DF-D55F-49A9-AC52-2C9255E2CEDD}" type="pres">
      <dgm:prSet presAssocID="{A07C29AC-ADFE-402D-9D6F-52A147013585}" presName="sibTransNodeCircle" presStyleLbl="alignNode1" presStyleIdx="2" presStyleCnt="6">
        <dgm:presLayoutVars>
          <dgm:chMax val="0"/>
          <dgm:bulletEnabled/>
        </dgm:presLayoutVars>
      </dgm:prSet>
      <dgm:spPr/>
    </dgm:pt>
    <dgm:pt modelId="{A7D53DCD-26B6-4568-9F3F-0555F818D3BD}" type="pres">
      <dgm:prSet presAssocID="{07157846-C687-42C9-98F4-BBB53A572995}" presName="bottomLine" presStyleLbl="alignNode1" presStyleIdx="3" presStyleCnt="6">
        <dgm:presLayoutVars/>
      </dgm:prSet>
      <dgm:spPr/>
    </dgm:pt>
    <dgm:pt modelId="{0E7EB930-6683-41E6-A871-B4814BE8A276}" type="pres">
      <dgm:prSet presAssocID="{07157846-C687-42C9-98F4-BBB53A572995}" presName="nodeText" presStyleLbl="bgAccFollowNode1" presStyleIdx="1" presStyleCnt="3">
        <dgm:presLayoutVars>
          <dgm:bulletEnabled val="1"/>
        </dgm:presLayoutVars>
      </dgm:prSet>
      <dgm:spPr/>
    </dgm:pt>
    <dgm:pt modelId="{3D7ABEC2-7E1B-48AF-ADE5-2498973ED1A3}" type="pres">
      <dgm:prSet presAssocID="{A07C29AC-ADFE-402D-9D6F-52A147013585}" presName="sibTrans" presStyleCnt="0"/>
      <dgm:spPr/>
    </dgm:pt>
    <dgm:pt modelId="{780C108C-D39E-4067-8FD1-B9CE3D6862B4}" type="pres">
      <dgm:prSet presAssocID="{D907778B-873C-48F2-A503-2E99C231125A}" presName="compositeNode" presStyleCnt="0">
        <dgm:presLayoutVars>
          <dgm:bulletEnabled val="1"/>
        </dgm:presLayoutVars>
      </dgm:prSet>
      <dgm:spPr/>
    </dgm:pt>
    <dgm:pt modelId="{1900A2F9-15D8-40B9-B266-776613C36A2E}" type="pres">
      <dgm:prSet presAssocID="{D907778B-873C-48F2-A503-2E99C231125A}" presName="bgRect" presStyleLbl="bgAccFollowNode1" presStyleIdx="2" presStyleCnt="3"/>
      <dgm:spPr/>
    </dgm:pt>
    <dgm:pt modelId="{13AFDF44-7368-4430-9614-7443ADC87987}" type="pres">
      <dgm:prSet presAssocID="{0D8B624F-EA0E-43EB-BA87-84991F6B1A8B}" presName="sibTransNodeCircle" presStyleLbl="alignNode1" presStyleIdx="4" presStyleCnt="6">
        <dgm:presLayoutVars>
          <dgm:chMax val="0"/>
          <dgm:bulletEnabled/>
        </dgm:presLayoutVars>
      </dgm:prSet>
      <dgm:spPr/>
    </dgm:pt>
    <dgm:pt modelId="{AF26BF66-C676-4A8D-B897-6BB571E473F2}" type="pres">
      <dgm:prSet presAssocID="{D907778B-873C-48F2-A503-2E99C231125A}" presName="bottomLine" presStyleLbl="alignNode1" presStyleIdx="5" presStyleCnt="6">
        <dgm:presLayoutVars/>
      </dgm:prSet>
      <dgm:spPr/>
    </dgm:pt>
    <dgm:pt modelId="{4A0C07F4-9000-4062-A6C3-BC2AB88E5430}" type="pres">
      <dgm:prSet presAssocID="{D907778B-873C-48F2-A503-2E99C231125A}" presName="nodeText" presStyleLbl="bgAccFollowNode1" presStyleIdx="2" presStyleCnt="3">
        <dgm:presLayoutVars>
          <dgm:bulletEnabled val="1"/>
        </dgm:presLayoutVars>
      </dgm:prSet>
      <dgm:spPr/>
    </dgm:pt>
  </dgm:ptLst>
  <dgm:cxnLst>
    <dgm:cxn modelId="{93DCC819-2EA6-40E6-805C-707147C4F5C2}" type="presOf" srcId="{0D8B624F-EA0E-43EB-BA87-84991F6B1A8B}" destId="{13AFDF44-7368-4430-9614-7443ADC87987}" srcOrd="0" destOrd="0" presId="urn:microsoft.com/office/officeart/2016/7/layout/BasicLinearProcessNumbered"/>
    <dgm:cxn modelId="{014ED92D-B503-4096-9A15-DF3CB86D8ECB}" type="presOf" srcId="{07157846-C687-42C9-98F4-BBB53A572995}" destId="{52BCCE94-8530-4EB3-BC0F-A479C5CAD348}" srcOrd="0" destOrd="0" presId="urn:microsoft.com/office/officeart/2016/7/layout/BasicLinearProcessNumbered"/>
    <dgm:cxn modelId="{D165D240-B640-4632-9D23-EA40EA38DF2B}" type="presOf" srcId="{07157846-C687-42C9-98F4-BBB53A572995}" destId="{0E7EB930-6683-41E6-A871-B4814BE8A276}" srcOrd="1" destOrd="0" presId="urn:microsoft.com/office/officeart/2016/7/layout/BasicLinearProcessNumbered"/>
    <dgm:cxn modelId="{41A8A66E-3965-4C18-88AD-88375C912EA2}" type="presOf" srcId="{A07C29AC-ADFE-402D-9D6F-52A147013585}" destId="{AD6E05DF-D55F-49A9-AC52-2C9255E2CEDD}" srcOrd="0" destOrd="0" presId="urn:microsoft.com/office/officeart/2016/7/layout/BasicLinearProcessNumbered"/>
    <dgm:cxn modelId="{592BBB4E-D440-44D1-AC8C-B3A0A5C9B2C9}" type="presOf" srcId="{60A4E383-20D4-4DFE-A6B6-AC4C48B7AF4F}" destId="{1943F50C-F618-4A51-B41D-3CB3562E1EEA}" srcOrd="0" destOrd="0" presId="urn:microsoft.com/office/officeart/2016/7/layout/BasicLinearProcessNumbered"/>
    <dgm:cxn modelId="{7B746B77-AAFD-4D24-B1EA-2888B55AFD94}" type="presOf" srcId="{D907778B-873C-48F2-A503-2E99C231125A}" destId="{1900A2F9-15D8-40B9-B266-776613C36A2E}" srcOrd="0" destOrd="0" presId="urn:microsoft.com/office/officeart/2016/7/layout/BasicLinearProcessNumbered"/>
    <dgm:cxn modelId="{520BD38A-96FB-4A63-B151-5B1C7B24BEB1}" srcId="{F7D89F7B-1208-4AF2-908B-20BE9DA58FB2}" destId="{4BC4F942-2270-492D-BE14-62DED88D1517}" srcOrd="0" destOrd="0" parTransId="{BC8C7E48-5EDE-46FC-88BD-BA70C97AD706}" sibTransId="{60A4E383-20D4-4DFE-A6B6-AC4C48B7AF4F}"/>
    <dgm:cxn modelId="{F552A09D-A2C8-41F8-974B-77F613CC8348}" srcId="{F7D89F7B-1208-4AF2-908B-20BE9DA58FB2}" destId="{D907778B-873C-48F2-A503-2E99C231125A}" srcOrd="2" destOrd="0" parTransId="{6E6CD942-CCB4-446A-98B3-8A58D3931FB2}" sibTransId="{0D8B624F-EA0E-43EB-BA87-84991F6B1A8B}"/>
    <dgm:cxn modelId="{96D270A1-9E34-44F9-B7EC-13F18A6C8DD2}" type="presOf" srcId="{D907778B-873C-48F2-A503-2E99C231125A}" destId="{4A0C07F4-9000-4062-A6C3-BC2AB88E5430}" srcOrd="1" destOrd="0" presId="urn:microsoft.com/office/officeart/2016/7/layout/BasicLinearProcessNumbered"/>
    <dgm:cxn modelId="{19B4D2AA-7B8E-43E5-ADDE-58C344A052DA}" srcId="{F7D89F7B-1208-4AF2-908B-20BE9DA58FB2}" destId="{07157846-C687-42C9-98F4-BBB53A572995}" srcOrd="1" destOrd="0" parTransId="{E499B9D7-4691-4FCB-BE4E-CD7575472848}" sibTransId="{A07C29AC-ADFE-402D-9D6F-52A147013585}"/>
    <dgm:cxn modelId="{E8C431F2-DB82-4A78-8783-D2F8A3548930}" type="presOf" srcId="{4BC4F942-2270-492D-BE14-62DED88D1517}" destId="{BC12A360-C5DF-4456-B25E-A22E01A03E6F}" srcOrd="1" destOrd="0" presId="urn:microsoft.com/office/officeart/2016/7/layout/BasicLinearProcessNumbered"/>
    <dgm:cxn modelId="{87C95CFF-09E4-4A08-882C-926721ACEAD1}" type="presOf" srcId="{4BC4F942-2270-492D-BE14-62DED88D1517}" destId="{F5E80E48-7486-4F9D-88F6-49D8EB8E606B}" srcOrd="0" destOrd="0" presId="urn:microsoft.com/office/officeart/2016/7/layout/BasicLinearProcessNumbered"/>
    <dgm:cxn modelId="{9D1E71FF-B482-4019-A094-5AF552CC98F8}" type="presOf" srcId="{F7D89F7B-1208-4AF2-908B-20BE9DA58FB2}" destId="{7CB0CFEF-2297-4490-AF68-847431E2D9C0}" srcOrd="0" destOrd="0" presId="urn:microsoft.com/office/officeart/2016/7/layout/BasicLinearProcessNumbered"/>
    <dgm:cxn modelId="{C271CC27-F4CE-45BF-A1BE-5CF135A50692}" type="presParOf" srcId="{7CB0CFEF-2297-4490-AF68-847431E2D9C0}" destId="{FCA99D7F-770D-4D4E-98D3-43DCB4D73C18}" srcOrd="0" destOrd="0" presId="urn:microsoft.com/office/officeart/2016/7/layout/BasicLinearProcessNumbered"/>
    <dgm:cxn modelId="{4A0015B1-3F95-49A4-8BCC-0588DCE6E748}" type="presParOf" srcId="{FCA99D7F-770D-4D4E-98D3-43DCB4D73C18}" destId="{F5E80E48-7486-4F9D-88F6-49D8EB8E606B}" srcOrd="0" destOrd="0" presId="urn:microsoft.com/office/officeart/2016/7/layout/BasicLinearProcessNumbered"/>
    <dgm:cxn modelId="{5DCC9D06-5D0C-4516-83ED-2DD07EB0989E}" type="presParOf" srcId="{FCA99D7F-770D-4D4E-98D3-43DCB4D73C18}" destId="{1943F50C-F618-4A51-B41D-3CB3562E1EEA}" srcOrd="1" destOrd="0" presId="urn:microsoft.com/office/officeart/2016/7/layout/BasicLinearProcessNumbered"/>
    <dgm:cxn modelId="{6A048E3F-C6EA-4B39-8AA1-5766AD4113EF}" type="presParOf" srcId="{FCA99D7F-770D-4D4E-98D3-43DCB4D73C18}" destId="{CA7E1A9E-5F94-466D-87CA-302A895AAC10}" srcOrd="2" destOrd="0" presId="urn:microsoft.com/office/officeart/2016/7/layout/BasicLinearProcessNumbered"/>
    <dgm:cxn modelId="{9BDA379B-F231-45A5-956F-298D130D4E69}" type="presParOf" srcId="{FCA99D7F-770D-4D4E-98D3-43DCB4D73C18}" destId="{BC12A360-C5DF-4456-B25E-A22E01A03E6F}" srcOrd="3" destOrd="0" presId="urn:microsoft.com/office/officeart/2016/7/layout/BasicLinearProcessNumbered"/>
    <dgm:cxn modelId="{AE876FEE-3AAC-433C-B1E7-665E9DD9B398}" type="presParOf" srcId="{7CB0CFEF-2297-4490-AF68-847431E2D9C0}" destId="{80E40C0F-5D0E-4041-A722-96155FF98B16}" srcOrd="1" destOrd="0" presId="urn:microsoft.com/office/officeart/2016/7/layout/BasicLinearProcessNumbered"/>
    <dgm:cxn modelId="{DCBF958F-884E-4F96-AFD1-7C16E7EF8386}" type="presParOf" srcId="{7CB0CFEF-2297-4490-AF68-847431E2D9C0}" destId="{3612D2F0-59E4-4609-AD58-DD95791AED8E}" srcOrd="2" destOrd="0" presId="urn:microsoft.com/office/officeart/2016/7/layout/BasicLinearProcessNumbered"/>
    <dgm:cxn modelId="{A9D988F9-E3C0-44B7-AB50-88485CE2D490}" type="presParOf" srcId="{3612D2F0-59E4-4609-AD58-DD95791AED8E}" destId="{52BCCE94-8530-4EB3-BC0F-A479C5CAD348}" srcOrd="0" destOrd="0" presId="urn:microsoft.com/office/officeart/2016/7/layout/BasicLinearProcessNumbered"/>
    <dgm:cxn modelId="{247B692A-2EEC-43C3-A763-934ED713ECDB}" type="presParOf" srcId="{3612D2F0-59E4-4609-AD58-DD95791AED8E}" destId="{AD6E05DF-D55F-49A9-AC52-2C9255E2CEDD}" srcOrd="1" destOrd="0" presId="urn:microsoft.com/office/officeart/2016/7/layout/BasicLinearProcessNumbered"/>
    <dgm:cxn modelId="{DA4CEB2A-9CD0-4F98-BB6D-0BF75A607B5B}" type="presParOf" srcId="{3612D2F0-59E4-4609-AD58-DD95791AED8E}" destId="{A7D53DCD-26B6-4568-9F3F-0555F818D3BD}" srcOrd="2" destOrd="0" presId="urn:microsoft.com/office/officeart/2016/7/layout/BasicLinearProcessNumbered"/>
    <dgm:cxn modelId="{010A2AFC-DC9A-4495-94EA-92B4D1BA50B4}" type="presParOf" srcId="{3612D2F0-59E4-4609-AD58-DD95791AED8E}" destId="{0E7EB930-6683-41E6-A871-B4814BE8A276}" srcOrd="3" destOrd="0" presId="urn:microsoft.com/office/officeart/2016/7/layout/BasicLinearProcessNumbered"/>
    <dgm:cxn modelId="{D6DDC3E1-BC91-4252-89B5-96FE4E3D077F}" type="presParOf" srcId="{7CB0CFEF-2297-4490-AF68-847431E2D9C0}" destId="{3D7ABEC2-7E1B-48AF-ADE5-2498973ED1A3}" srcOrd="3" destOrd="0" presId="urn:microsoft.com/office/officeart/2016/7/layout/BasicLinearProcessNumbered"/>
    <dgm:cxn modelId="{C4E66F35-E418-4D7B-B65E-3D7DEC6F803B}" type="presParOf" srcId="{7CB0CFEF-2297-4490-AF68-847431E2D9C0}" destId="{780C108C-D39E-4067-8FD1-B9CE3D6862B4}" srcOrd="4" destOrd="0" presId="urn:microsoft.com/office/officeart/2016/7/layout/BasicLinearProcessNumbered"/>
    <dgm:cxn modelId="{D092BC48-F34B-4AAA-A42D-33D51D416EDF}" type="presParOf" srcId="{780C108C-D39E-4067-8FD1-B9CE3D6862B4}" destId="{1900A2F9-15D8-40B9-B266-776613C36A2E}" srcOrd="0" destOrd="0" presId="urn:microsoft.com/office/officeart/2016/7/layout/BasicLinearProcessNumbered"/>
    <dgm:cxn modelId="{B9F46FF1-0664-4931-B1EF-B16F509D0027}" type="presParOf" srcId="{780C108C-D39E-4067-8FD1-B9CE3D6862B4}" destId="{13AFDF44-7368-4430-9614-7443ADC87987}" srcOrd="1" destOrd="0" presId="urn:microsoft.com/office/officeart/2016/7/layout/BasicLinearProcessNumbered"/>
    <dgm:cxn modelId="{C3C77E35-85AB-4D53-8681-99344101A3D0}" type="presParOf" srcId="{780C108C-D39E-4067-8FD1-B9CE3D6862B4}" destId="{AF26BF66-C676-4A8D-B897-6BB571E473F2}" srcOrd="2" destOrd="0" presId="urn:microsoft.com/office/officeart/2016/7/layout/BasicLinearProcessNumbered"/>
    <dgm:cxn modelId="{868A858D-77DE-44AC-ABA2-B3D599F15279}" type="presParOf" srcId="{780C108C-D39E-4067-8FD1-B9CE3D6862B4}" destId="{4A0C07F4-9000-4062-A6C3-BC2AB88E5430}"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FF2E3-85C9-4F01-A74F-A582CE68CABB}"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39072532-1B44-495B-B8D9-38AEAEF18E08}">
      <dgm:prSet/>
      <dgm:spPr/>
      <dgm:t>
        <a:bodyPr/>
        <a:lstStyle/>
        <a:p>
          <a:r>
            <a:rPr lang="en-US"/>
            <a:t>Increase</a:t>
          </a:r>
        </a:p>
      </dgm:t>
    </dgm:pt>
    <dgm:pt modelId="{88E82154-78AB-47FF-8627-7E59CC0B411B}" type="parTrans" cxnId="{C0EEF44C-8D97-4A50-B42C-6E24F01A08E0}">
      <dgm:prSet/>
      <dgm:spPr/>
      <dgm:t>
        <a:bodyPr/>
        <a:lstStyle/>
        <a:p>
          <a:endParaRPr lang="en-US"/>
        </a:p>
      </dgm:t>
    </dgm:pt>
    <dgm:pt modelId="{24DB86C8-D08D-4C65-8DAC-DFE01E1E3FB3}" type="sibTrans" cxnId="{C0EEF44C-8D97-4A50-B42C-6E24F01A08E0}">
      <dgm:prSet/>
      <dgm:spPr/>
      <dgm:t>
        <a:bodyPr/>
        <a:lstStyle/>
        <a:p>
          <a:endParaRPr lang="en-US"/>
        </a:p>
      </dgm:t>
    </dgm:pt>
    <dgm:pt modelId="{C52335FD-6B1C-4CB2-946D-B8314FDE28A5}">
      <dgm:prSet/>
      <dgm:spPr/>
      <dgm:t>
        <a:bodyPr/>
        <a:lstStyle/>
        <a:p>
          <a:br>
            <a:rPr lang="en-US" dirty="0"/>
          </a:br>
          <a:r>
            <a:rPr lang="en-US" dirty="0"/>
            <a:t>academic achievement for career and college readiness</a:t>
          </a:r>
        </a:p>
      </dgm:t>
    </dgm:pt>
    <dgm:pt modelId="{FDF8976A-0E7C-4D49-B21B-5B911DEDDB50}" type="parTrans" cxnId="{223EC11C-0D37-4708-897E-E1640A4380D9}">
      <dgm:prSet/>
      <dgm:spPr/>
      <dgm:t>
        <a:bodyPr/>
        <a:lstStyle/>
        <a:p>
          <a:endParaRPr lang="en-US"/>
        </a:p>
      </dgm:t>
    </dgm:pt>
    <dgm:pt modelId="{7DF5E977-D259-4414-8A0F-89992661124C}" type="sibTrans" cxnId="{223EC11C-0D37-4708-897E-E1640A4380D9}">
      <dgm:prSet/>
      <dgm:spPr/>
      <dgm:t>
        <a:bodyPr/>
        <a:lstStyle/>
        <a:p>
          <a:endParaRPr lang="en-US"/>
        </a:p>
      </dgm:t>
    </dgm:pt>
    <dgm:pt modelId="{EB85F1BF-E2B6-4957-A0AB-E52FF0000682}">
      <dgm:prSet/>
      <dgm:spPr/>
      <dgm:t>
        <a:bodyPr/>
        <a:lstStyle/>
        <a:p>
          <a:r>
            <a:rPr lang="en-US"/>
            <a:t>Provide</a:t>
          </a:r>
        </a:p>
      </dgm:t>
    </dgm:pt>
    <dgm:pt modelId="{0E075509-7159-413A-BD26-4DF2252A6F3A}" type="parTrans" cxnId="{46408A1B-E70D-4F0E-BB53-AA468D3407F9}">
      <dgm:prSet/>
      <dgm:spPr/>
      <dgm:t>
        <a:bodyPr/>
        <a:lstStyle/>
        <a:p>
          <a:endParaRPr lang="en-US"/>
        </a:p>
      </dgm:t>
    </dgm:pt>
    <dgm:pt modelId="{882245BB-F076-4EAC-9D50-D02B3BAEA086}" type="sibTrans" cxnId="{46408A1B-E70D-4F0E-BB53-AA468D3407F9}">
      <dgm:prSet/>
      <dgm:spPr/>
      <dgm:t>
        <a:bodyPr/>
        <a:lstStyle/>
        <a:p>
          <a:endParaRPr lang="en-US"/>
        </a:p>
      </dgm:t>
    </dgm:pt>
    <dgm:pt modelId="{79697AFE-D1B3-47E9-8E58-33066A994A6E}">
      <dgm:prSet/>
      <dgm:spPr/>
      <dgm:t>
        <a:bodyPr/>
        <a:lstStyle/>
        <a:p>
          <a:r>
            <a:rPr lang="en-US" dirty="0"/>
            <a:t>direct instructional support to students</a:t>
          </a:r>
        </a:p>
      </dgm:t>
    </dgm:pt>
    <dgm:pt modelId="{3D1B8626-DCEC-44A3-A706-D7FBB0E1053D}" type="parTrans" cxnId="{3ED6C861-26EA-4002-9256-1ADD71F696F0}">
      <dgm:prSet/>
      <dgm:spPr/>
      <dgm:t>
        <a:bodyPr/>
        <a:lstStyle/>
        <a:p>
          <a:endParaRPr lang="en-US"/>
        </a:p>
      </dgm:t>
    </dgm:pt>
    <dgm:pt modelId="{A81C683F-17FA-4450-8087-99BE1EF4A194}" type="sibTrans" cxnId="{3ED6C861-26EA-4002-9256-1ADD71F696F0}">
      <dgm:prSet/>
      <dgm:spPr/>
      <dgm:t>
        <a:bodyPr/>
        <a:lstStyle/>
        <a:p>
          <a:endParaRPr lang="en-US"/>
        </a:p>
      </dgm:t>
    </dgm:pt>
    <dgm:pt modelId="{53B6F49F-23D0-41F5-A3E7-511E6AE8AF44}">
      <dgm:prSet/>
      <dgm:spPr/>
      <dgm:t>
        <a:bodyPr/>
        <a:lstStyle/>
        <a:p>
          <a:r>
            <a:rPr lang="en-US"/>
            <a:t>Promote</a:t>
          </a:r>
        </a:p>
      </dgm:t>
    </dgm:pt>
    <dgm:pt modelId="{097E78EC-FA05-4FF6-BE6E-8DA32BCB382A}" type="parTrans" cxnId="{D9B6FF99-DD35-46AB-AF95-C41EC137597E}">
      <dgm:prSet/>
      <dgm:spPr/>
      <dgm:t>
        <a:bodyPr/>
        <a:lstStyle/>
        <a:p>
          <a:endParaRPr lang="en-US"/>
        </a:p>
      </dgm:t>
    </dgm:pt>
    <dgm:pt modelId="{13A0D09B-61D3-4C4F-AF17-8B18F71BCF40}" type="sibTrans" cxnId="{D9B6FF99-DD35-46AB-AF95-C41EC137597E}">
      <dgm:prSet/>
      <dgm:spPr/>
      <dgm:t>
        <a:bodyPr/>
        <a:lstStyle/>
        <a:p>
          <a:endParaRPr lang="en-US"/>
        </a:p>
      </dgm:t>
    </dgm:pt>
    <dgm:pt modelId="{5DE3E3C3-EEAD-44DE-B5DA-7D186C455376}">
      <dgm:prSet/>
      <dgm:spPr/>
      <dgm:t>
        <a:bodyPr/>
        <a:lstStyle/>
        <a:p>
          <a:r>
            <a:rPr lang="en-US" dirty="0"/>
            <a:t>parent and family engagement </a:t>
          </a:r>
        </a:p>
      </dgm:t>
    </dgm:pt>
    <dgm:pt modelId="{1732E46D-99EC-4C0F-AE3E-981A7E5457F3}" type="parTrans" cxnId="{9D20D370-3AE8-41E2-94E2-E846DDD12899}">
      <dgm:prSet/>
      <dgm:spPr/>
      <dgm:t>
        <a:bodyPr/>
        <a:lstStyle/>
        <a:p>
          <a:endParaRPr lang="en-US"/>
        </a:p>
      </dgm:t>
    </dgm:pt>
    <dgm:pt modelId="{AC5BA6E4-369D-435F-AED0-8C80A4D827C2}" type="sibTrans" cxnId="{9D20D370-3AE8-41E2-94E2-E846DDD12899}">
      <dgm:prSet/>
      <dgm:spPr/>
      <dgm:t>
        <a:bodyPr/>
        <a:lstStyle/>
        <a:p>
          <a:endParaRPr lang="en-US"/>
        </a:p>
      </dgm:t>
    </dgm:pt>
    <dgm:pt modelId="{D79C6BEC-5565-421E-BB94-A6EDB7BFECA1}" type="pres">
      <dgm:prSet presAssocID="{E89FF2E3-85C9-4F01-A74F-A582CE68CABB}" presName="Name0" presStyleCnt="0">
        <dgm:presLayoutVars>
          <dgm:dir/>
          <dgm:animLvl val="lvl"/>
          <dgm:resizeHandles val="exact"/>
        </dgm:presLayoutVars>
      </dgm:prSet>
      <dgm:spPr/>
    </dgm:pt>
    <dgm:pt modelId="{03B8C50E-B3A5-49B3-B25F-CDBE2998C09B}" type="pres">
      <dgm:prSet presAssocID="{39072532-1B44-495B-B8D9-38AEAEF18E08}" presName="linNode" presStyleCnt="0"/>
      <dgm:spPr/>
    </dgm:pt>
    <dgm:pt modelId="{1FB5555F-AFD1-46C8-946D-3A27FB477BE0}" type="pres">
      <dgm:prSet presAssocID="{39072532-1B44-495B-B8D9-38AEAEF18E08}" presName="parentText" presStyleLbl="alignNode1" presStyleIdx="0" presStyleCnt="3">
        <dgm:presLayoutVars>
          <dgm:chMax val="1"/>
          <dgm:bulletEnabled/>
        </dgm:presLayoutVars>
      </dgm:prSet>
      <dgm:spPr/>
    </dgm:pt>
    <dgm:pt modelId="{27506B96-2B47-4F5D-B061-27C064F3CCC3}" type="pres">
      <dgm:prSet presAssocID="{39072532-1B44-495B-B8D9-38AEAEF18E08}" presName="descendantText" presStyleLbl="alignAccFollowNode1" presStyleIdx="0" presStyleCnt="3">
        <dgm:presLayoutVars>
          <dgm:bulletEnabled/>
        </dgm:presLayoutVars>
      </dgm:prSet>
      <dgm:spPr/>
    </dgm:pt>
    <dgm:pt modelId="{B910E82E-ED38-465A-B73E-BA51E0440CEB}" type="pres">
      <dgm:prSet presAssocID="{24DB86C8-D08D-4C65-8DAC-DFE01E1E3FB3}" presName="sp" presStyleCnt="0"/>
      <dgm:spPr/>
    </dgm:pt>
    <dgm:pt modelId="{4B31118C-B1CC-4B67-AFC7-FC2BB2D4FBB2}" type="pres">
      <dgm:prSet presAssocID="{EB85F1BF-E2B6-4957-A0AB-E52FF0000682}" presName="linNode" presStyleCnt="0"/>
      <dgm:spPr/>
    </dgm:pt>
    <dgm:pt modelId="{45C23724-8BEB-49CA-87B9-9EE59D56C6BB}" type="pres">
      <dgm:prSet presAssocID="{EB85F1BF-E2B6-4957-A0AB-E52FF0000682}" presName="parentText" presStyleLbl="alignNode1" presStyleIdx="1" presStyleCnt="3">
        <dgm:presLayoutVars>
          <dgm:chMax val="1"/>
          <dgm:bulletEnabled/>
        </dgm:presLayoutVars>
      </dgm:prSet>
      <dgm:spPr/>
    </dgm:pt>
    <dgm:pt modelId="{D2FC6F60-BF81-44FF-B38C-5E97A5146327}" type="pres">
      <dgm:prSet presAssocID="{EB85F1BF-E2B6-4957-A0AB-E52FF0000682}" presName="descendantText" presStyleLbl="alignAccFollowNode1" presStyleIdx="1" presStyleCnt="3">
        <dgm:presLayoutVars>
          <dgm:bulletEnabled/>
        </dgm:presLayoutVars>
      </dgm:prSet>
      <dgm:spPr/>
    </dgm:pt>
    <dgm:pt modelId="{27C95804-0E74-4875-BEF7-A99F72A003AB}" type="pres">
      <dgm:prSet presAssocID="{882245BB-F076-4EAC-9D50-D02B3BAEA086}" presName="sp" presStyleCnt="0"/>
      <dgm:spPr/>
    </dgm:pt>
    <dgm:pt modelId="{2CBC3614-3079-4E0A-88D6-317736B84156}" type="pres">
      <dgm:prSet presAssocID="{53B6F49F-23D0-41F5-A3E7-511E6AE8AF44}" presName="linNode" presStyleCnt="0"/>
      <dgm:spPr/>
    </dgm:pt>
    <dgm:pt modelId="{1AC7EB91-E961-4992-950B-79C583DFF8F7}" type="pres">
      <dgm:prSet presAssocID="{53B6F49F-23D0-41F5-A3E7-511E6AE8AF44}" presName="parentText" presStyleLbl="alignNode1" presStyleIdx="2" presStyleCnt="3">
        <dgm:presLayoutVars>
          <dgm:chMax val="1"/>
          <dgm:bulletEnabled/>
        </dgm:presLayoutVars>
      </dgm:prSet>
      <dgm:spPr/>
    </dgm:pt>
    <dgm:pt modelId="{38140D5E-82F8-45FB-B989-853D7AE99202}" type="pres">
      <dgm:prSet presAssocID="{53B6F49F-23D0-41F5-A3E7-511E6AE8AF44}" presName="descendantText" presStyleLbl="alignAccFollowNode1" presStyleIdx="2" presStyleCnt="3">
        <dgm:presLayoutVars>
          <dgm:bulletEnabled/>
        </dgm:presLayoutVars>
      </dgm:prSet>
      <dgm:spPr/>
    </dgm:pt>
  </dgm:ptLst>
  <dgm:cxnLst>
    <dgm:cxn modelId="{46408A1B-E70D-4F0E-BB53-AA468D3407F9}" srcId="{E89FF2E3-85C9-4F01-A74F-A582CE68CABB}" destId="{EB85F1BF-E2B6-4957-A0AB-E52FF0000682}" srcOrd="1" destOrd="0" parTransId="{0E075509-7159-413A-BD26-4DF2252A6F3A}" sibTransId="{882245BB-F076-4EAC-9D50-D02B3BAEA086}"/>
    <dgm:cxn modelId="{223EC11C-0D37-4708-897E-E1640A4380D9}" srcId="{39072532-1B44-495B-B8D9-38AEAEF18E08}" destId="{C52335FD-6B1C-4CB2-946D-B8314FDE28A5}" srcOrd="0" destOrd="0" parTransId="{FDF8976A-0E7C-4D49-B21B-5B911DEDDB50}" sibTransId="{7DF5E977-D259-4414-8A0F-89992661124C}"/>
    <dgm:cxn modelId="{89E6841F-F3E9-4D5B-A91F-28B4B26AEBD7}" type="presOf" srcId="{53B6F49F-23D0-41F5-A3E7-511E6AE8AF44}" destId="{1AC7EB91-E961-4992-950B-79C583DFF8F7}" srcOrd="0" destOrd="0" presId="urn:microsoft.com/office/officeart/2016/7/layout/VerticalSolidActionList"/>
    <dgm:cxn modelId="{D688FE27-B76E-4EF7-94FB-98DDFA66E8B9}" type="presOf" srcId="{39072532-1B44-495B-B8D9-38AEAEF18E08}" destId="{1FB5555F-AFD1-46C8-946D-3A27FB477BE0}" srcOrd="0" destOrd="0" presId="urn:microsoft.com/office/officeart/2016/7/layout/VerticalSolidActionList"/>
    <dgm:cxn modelId="{2B49FC5E-C2A2-4537-A593-6D655200AEE9}" type="presOf" srcId="{5DE3E3C3-EEAD-44DE-B5DA-7D186C455376}" destId="{38140D5E-82F8-45FB-B989-853D7AE99202}" srcOrd="0" destOrd="0" presId="urn:microsoft.com/office/officeart/2016/7/layout/VerticalSolidActionList"/>
    <dgm:cxn modelId="{3ED6C861-26EA-4002-9256-1ADD71F696F0}" srcId="{EB85F1BF-E2B6-4957-A0AB-E52FF0000682}" destId="{79697AFE-D1B3-47E9-8E58-33066A994A6E}" srcOrd="0" destOrd="0" parTransId="{3D1B8626-DCEC-44A3-A706-D7FBB0E1053D}" sibTransId="{A81C683F-17FA-4450-8087-99BE1EF4A194}"/>
    <dgm:cxn modelId="{4C036F64-80D8-41B6-BBFA-63456E9E679C}" type="presOf" srcId="{79697AFE-D1B3-47E9-8E58-33066A994A6E}" destId="{D2FC6F60-BF81-44FF-B38C-5E97A5146327}" srcOrd="0" destOrd="0" presId="urn:microsoft.com/office/officeart/2016/7/layout/VerticalSolidActionList"/>
    <dgm:cxn modelId="{C0EEF44C-8D97-4A50-B42C-6E24F01A08E0}" srcId="{E89FF2E3-85C9-4F01-A74F-A582CE68CABB}" destId="{39072532-1B44-495B-B8D9-38AEAEF18E08}" srcOrd="0" destOrd="0" parTransId="{88E82154-78AB-47FF-8627-7E59CC0B411B}" sibTransId="{24DB86C8-D08D-4C65-8DAC-DFE01E1E3FB3}"/>
    <dgm:cxn modelId="{9D20D370-3AE8-41E2-94E2-E846DDD12899}" srcId="{53B6F49F-23D0-41F5-A3E7-511E6AE8AF44}" destId="{5DE3E3C3-EEAD-44DE-B5DA-7D186C455376}" srcOrd="0" destOrd="0" parTransId="{1732E46D-99EC-4C0F-AE3E-981A7E5457F3}" sibTransId="{AC5BA6E4-369D-435F-AED0-8C80A4D827C2}"/>
    <dgm:cxn modelId="{69AEE675-61F5-4A5B-9202-7DD400C9B41D}" type="presOf" srcId="{E89FF2E3-85C9-4F01-A74F-A582CE68CABB}" destId="{D79C6BEC-5565-421E-BB94-A6EDB7BFECA1}" srcOrd="0" destOrd="0" presId="urn:microsoft.com/office/officeart/2016/7/layout/VerticalSolidActionList"/>
    <dgm:cxn modelId="{D9B6FF99-DD35-46AB-AF95-C41EC137597E}" srcId="{E89FF2E3-85C9-4F01-A74F-A582CE68CABB}" destId="{53B6F49F-23D0-41F5-A3E7-511E6AE8AF44}" srcOrd="2" destOrd="0" parTransId="{097E78EC-FA05-4FF6-BE6E-8DA32BCB382A}" sibTransId="{13A0D09B-61D3-4C4F-AF17-8B18F71BCF40}"/>
    <dgm:cxn modelId="{3C9C35C1-8629-4940-A857-609422978219}" type="presOf" srcId="{C52335FD-6B1C-4CB2-946D-B8314FDE28A5}" destId="{27506B96-2B47-4F5D-B061-27C064F3CCC3}" srcOrd="0" destOrd="0" presId="urn:microsoft.com/office/officeart/2016/7/layout/VerticalSolidActionList"/>
    <dgm:cxn modelId="{34AF4ECF-76FC-4CAB-85DB-6A1207CB5121}" type="presOf" srcId="{EB85F1BF-E2B6-4957-A0AB-E52FF0000682}" destId="{45C23724-8BEB-49CA-87B9-9EE59D56C6BB}" srcOrd="0" destOrd="0" presId="urn:microsoft.com/office/officeart/2016/7/layout/VerticalSolidActionList"/>
    <dgm:cxn modelId="{1BF32A4C-5A73-4C89-9E38-2870BEF8B1FB}" type="presParOf" srcId="{D79C6BEC-5565-421E-BB94-A6EDB7BFECA1}" destId="{03B8C50E-B3A5-49B3-B25F-CDBE2998C09B}" srcOrd="0" destOrd="0" presId="urn:microsoft.com/office/officeart/2016/7/layout/VerticalSolidActionList"/>
    <dgm:cxn modelId="{D4B53155-581A-4AE7-A1A9-04AD657CC034}" type="presParOf" srcId="{03B8C50E-B3A5-49B3-B25F-CDBE2998C09B}" destId="{1FB5555F-AFD1-46C8-946D-3A27FB477BE0}" srcOrd="0" destOrd="0" presId="urn:microsoft.com/office/officeart/2016/7/layout/VerticalSolidActionList"/>
    <dgm:cxn modelId="{81CCE5A5-E7F0-451C-B53E-CB8D01BD33B9}" type="presParOf" srcId="{03B8C50E-B3A5-49B3-B25F-CDBE2998C09B}" destId="{27506B96-2B47-4F5D-B061-27C064F3CCC3}" srcOrd="1" destOrd="0" presId="urn:microsoft.com/office/officeart/2016/7/layout/VerticalSolidActionList"/>
    <dgm:cxn modelId="{0DCC4FE7-2990-48C9-BFFB-2A849025B4D0}" type="presParOf" srcId="{D79C6BEC-5565-421E-BB94-A6EDB7BFECA1}" destId="{B910E82E-ED38-465A-B73E-BA51E0440CEB}" srcOrd="1" destOrd="0" presId="urn:microsoft.com/office/officeart/2016/7/layout/VerticalSolidActionList"/>
    <dgm:cxn modelId="{F3E47CCB-14E0-4156-BB20-A4DAF516C17C}" type="presParOf" srcId="{D79C6BEC-5565-421E-BB94-A6EDB7BFECA1}" destId="{4B31118C-B1CC-4B67-AFC7-FC2BB2D4FBB2}" srcOrd="2" destOrd="0" presId="urn:microsoft.com/office/officeart/2016/7/layout/VerticalSolidActionList"/>
    <dgm:cxn modelId="{2526C6AE-BE63-4026-AE45-90DA289E809D}" type="presParOf" srcId="{4B31118C-B1CC-4B67-AFC7-FC2BB2D4FBB2}" destId="{45C23724-8BEB-49CA-87B9-9EE59D56C6BB}" srcOrd="0" destOrd="0" presId="urn:microsoft.com/office/officeart/2016/7/layout/VerticalSolidActionList"/>
    <dgm:cxn modelId="{64603645-482B-45A8-BB12-16A00770FB00}" type="presParOf" srcId="{4B31118C-B1CC-4B67-AFC7-FC2BB2D4FBB2}" destId="{D2FC6F60-BF81-44FF-B38C-5E97A5146327}" srcOrd="1" destOrd="0" presId="urn:microsoft.com/office/officeart/2016/7/layout/VerticalSolidActionList"/>
    <dgm:cxn modelId="{6F85F5A3-816C-4150-BD04-0AF1B21A59CB}" type="presParOf" srcId="{D79C6BEC-5565-421E-BB94-A6EDB7BFECA1}" destId="{27C95804-0E74-4875-BEF7-A99F72A003AB}" srcOrd="3" destOrd="0" presId="urn:microsoft.com/office/officeart/2016/7/layout/VerticalSolidActionList"/>
    <dgm:cxn modelId="{6773DC02-AF40-4070-A139-D9BFC42265EA}" type="presParOf" srcId="{D79C6BEC-5565-421E-BB94-A6EDB7BFECA1}" destId="{2CBC3614-3079-4E0A-88D6-317736B84156}" srcOrd="4" destOrd="0" presId="urn:microsoft.com/office/officeart/2016/7/layout/VerticalSolidActionList"/>
    <dgm:cxn modelId="{5AAC58D4-35E2-4E90-BCE8-9D46FDA82053}" type="presParOf" srcId="{2CBC3614-3079-4E0A-88D6-317736B84156}" destId="{1AC7EB91-E961-4992-950B-79C583DFF8F7}" srcOrd="0" destOrd="0" presId="urn:microsoft.com/office/officeart/2016/7/layout/VerticalSolidActionList"/>
    <dgm:cxn modelId="{09741327-2744-4892-B03D-EE62FBC714CE}" type="presParOf" srcId="{2CBC3614-3079-4E0A-88D6-317736B84156}" destId="{38140D5E-82F8-45FB-B989-853D7AE99202}"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D224C-4658-4B71-8B87-F61288FCDDFC}"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CDC30D8-E19C-4CCA-BDE4-0C6DCE027D50}">
      <dgm:prSet/>
      <dgm:spPr/>
      <dgm:t>
        <a:bodyPr/>
        <a:lstStyle/>
        <a:p>
          <a:pPr>
            <a:lnSpc>
              <a:spcPct val="100000"/>
            </a:lnSpc>
          </a:pPr>
          <a:r>
            <a:rPr lang="en-US" dirty="0"/>
            <a:t>Academic Intervention Services (AIS) are services designed to help students (who score below State-designated performance standards) achieve the learning standards in ELA and Math in grades K-12 and Social Studies and Science in grades 4-12. </a:t>
          </a:r>
        </a:p>
      </dgm:t>
    </dgm:pt>
    <dgm:pt modelId="{111540CE-7A6C-48D1-ACF3-D3A5980E7907}" type="parTrans" cxnId="{A527547D-5D1B-43BF-BC84-40F5D36E18D1}">
      <dgm:prSet/>
      <dgm:spPr/>
      <dgm:t>
        <a:bodyPr/>
        <a:lstStyle/>
        <a:p>
          <a:endParaRPr lang="en-US"/>
        </a:p>
      </dgm:t>
    </dgm:pt>
    <dgm:pt modelId="{F578262A-177F-4E89-B4EA-8A1E888CCC35}" type="sibTrans" cxnId="{A527547D-5D1B-43BF-BC84-40F5D36E18D1}">
      <dgm:prSet/>
      <dgm:spPr/>
      <dgm:t>
        <a:bodyPr/>
        <a:lstStyle/>
        <a:p>
          <a:endParaRPr lang="en-US"/>
        </a:p>
      </dgm:t>
    </dgm:pt>
    <dgm:pt modelId="{6341CC91-C809-4159-94ED-8B60B4937ABA}">
      <dgm:prSet/>
      <dgm:spPr/>
      <dgm:t>
        <a:bodyPr/>
        <a:lstStyle/>
        <a:p>
          <a:pPr>
            <a:lnSpc>
              <a:spcPct val="100000"/>
            </a:lnSpc>
          </a:pPr>
          <a:r>
            <a:rPr lang="en-US" dirty="0"/>
            <a:t>Additional instruction that supplements the general curriculum</a:t>
          </a:r>
        </a:p>
      </dgm:t>
    </dgm:pt>
    <dgm:pt modelId="{80C024C1-719F-4971-96AE-58359259493B}" type="parTrans" cxnId="{80D352E4-4B7F-4E0F-979C-03B7AFB36CB1}">
      <dgm:prSet/>
      <dgm:spPr/>
      <dgm:t>
        <a:bodyPr/>
        <a:lstStyle/>
        <a:p>
          <a:endParaRPr lang="en-US"/>
        </a:p>
      </dgm:t>
    </dgm:pt>
    <dgm:pt modelId="{351B7110-D497-4050-A28C-C072E5D9AD80}" type="sibTrans" cxnId="{80D352E4-4B7F-4E0F-979C-03B7AFB36CB1}">
      <dgm:prSet/>
      <dgm:spPr/>
      <dgm:t>
        <a:bodyPr/>
        <a:lstStyle/>
        <a:p>
          <a:endParaRPr lang="en-US"/>
        </a:p>
      </dgm:t>
    </dgm:pt>
    <dgm:pt modelId="{AB949C1E-31C7-4833-88F9-F6ABC52C20AB}">
      <dgm:prSet/>
      <dgm:spPr/>
      <dgm:t>
        <a:bodyPr/>
        <a:lstStyle/>
        <a:p>
          <a:pPr>
            <a:lnSpc>
              <a:spcPct val="100000"/>
            </a:lnSpc>
          </a:pPr>
          <a:r>
            <a:rPr lang="en-US"/>
            <a:t>Student support services needed to address barriers to improved academic performance</a:t>
          </a:r>
        </a:p>
      </dgm:t>
    </dgm:pt>
    <dgm:pt modelId="{99DEDF61-ED64-4200-B582-F669C788969E}" type="parTrans" cxnId="{01D31AEA-6DD9-4FA5-8C9F-E84E82B69581}">
      <dgm:prSet/>
      <dgm:spPr/>
      <dgm:t>
        <a:bodyPr/>
        <a:lstStyle/>
        <a:p>
          <a:endParaRPr lang="en-US"/>
        </a:p>
      </dgm:t>
    </dgm:pt>
    <dgm:pt modelId="{13B0B7EC-729F-4219-8589-DAEDE0065660}" type="sibTrans" cxnId="{01D31AEA-6DD9-4FA5-8C9F-E84E82B69581}">
      <dgm:prSet/>
      <dgm:spPr/>
      <dgm:t>
        <a:bodyPr/>
        <a:lstStyle/>
        <a:p>
          <a:endParaRPr lang="en-US"/>
        </a:p>
      </dgm:t>
    </dgm:pt>
    <dgm:pt modelId="{F4969DA0-5122-4ED8-B8DE-58605F53A8B1}">
      <dgm:prSet/>
      <dgm:spPr/>
      <dgm:t>
        <a:bodyPr/>
        <a:lstStyle/>
        <a:p>
          <a:pPr>
            <a:lnSpc>
              <a:spcPct val="100000"/>
            </a:lnSpc>
          </a:pPr>
          <a:r>
            <a:rPr lang="en-US" dirty="0"/>
            <a:t>Parental Notification</a:t>
          </a:r>
        </a:p>
      </dgm:t>
    </dgm:pt>
    <dgm:pt modelId="{B5F34A15-1E52-41CE-9108-5099A8107EEF}" type="parTrans" cxnId="{672E3563-27CA-46F5-9F72-1C84BF4B2A3A}">
      <dgm:prSet/>
      <dgm:spPr/>
      <dgm:t>
        <a:bodyPr/>
        <a:lstStyle/>
        <a:p>
          <a:endParaRPr lang="en-US"/>
        </a:p>
      </dgm:t>
    </dgm:pt>
    <dgm:pt modelId="{6FA63FBE-2BBD-44BE-8058-7ABD115A52E3}" type="sibTrans" cxnId="{672E3563-27CA-46F5-9F72-1C84BF4B2A3A}">
      <dgm:prSet/>
      <dgm:spPr/>
      <dgm:t>
        <a:bodyPr/>
        <a:lstStyle/>
        <a:p>
          <a:endParaRPr lang="en-US"/>
        </a:p>
      </dgm:t>
    </dgm:pt>
    <dgm:pt modelId="{2161203E-41B6-4DCF-A4E8-451EC658B573}">
      <dgm:prSet/>
      <dgm:spPr/>
      <dgm:t>
        <a:bodyPr/>
        <a:lstStyle/>
        <a:p>
          <a:pPr marL="0" indent="0">
            <a:lnSpc>
              <a:spcPct val="100000"/>
            </a:lnSpc>
          </a:pPr>
          <a:r>
            <a:rPr lang="en-US" dirty="0"/>
            <a:t>the type and intensity of services provided</a:t>
          </a:r>
        </a:p>
      </dgm:t>
    </dgm:pt>
    <dgm:pt modelId="{8F1F9015-C94C-4EE1-A17E-858090DF240E}" type="parTrans" cxnId="{2D18F3F1-7CFA-42A4-BB94-DEA005B30D06}">
      <dgm:prSet/>
      <dgm:spPr/>
      <dgm:t>
        <a:bodyPr/>
        <a:lstStyle/>
        <a:p>
          <a:endParaRPr lang="en-US"/>
        </a:p>
      </dgm:t>
    </dgm:pt>
    <dgm:pt modelId="{164408D7-CFC9-465B-9EA9-9C5197CE0646}" type="sibTrans" cxnId="{2D18F3F1-7CFA-42A4-BB94-DEA005B30D06}">
      <dgm:prSet/>
      <dgm:spPr/>
      <dgm:t>
        <a:bodyPr/>
        <a:lstStyle/>
        <a:p>
          <a:endParaRPr lang="en-US"/>
        </a:p>
      </dgm:t>
    </dgm:pt>
    <dgm:pt modelId="{6DBBCC28-6CBA-4FEF-9055-F870081D0B0B}">
      <dgm:prSet/>
      <dgm:spPr/>
      <dgm:t>
        <a:bodyPr/>
        <a:lstStyle/>
        <a:p>
          <a:pPr marL="0" indent="0">
            <a:lnSpc>
              <a:spcPct val="100000"/>
            </a:lnSpc>
          </a:pPr>
          <a:r>
            <a:rPr lang="en-US" dirty="0"/>
            <a:t>why their child will receive AIS services </a:t>
          </a:r>
        </a:p>
      </dgm:t>
    </dgm:pt>
    <dgm:pt modelId="{B6374DB6-1ADF-4825-A4B4-BCAA2341FAF0}" type="parTrans" cxnId="{1DDF79FC-4A9D-4458-B7E9-E93B218EC745}">
      <dgm:prSet/>
      <dgm:spPr/>
      <dgm:t>
        <a:bodyPr/>
        <a:lstStyle/>
        <a:p>
          <a:endParaRPr lang="en-US"/>
        </a:p>
      </dgm:t>
    </dgm:pt>
    <dgm:pt modelId="{E23B5D11-BF8D-4E18-AD7F-C9FC91127324}" type="sibTrans" cxnId="{1DDF79FC-4A9D-4458-B7E9-E93B218EC745}">
      <dgm:prSet/>
      <dgm:spPr/>
      <dgm:t>
        <a:bodyPr/>
        <a:lstStyle/>
        <a:p>
          <a:endParaRPr lang="en-US"/>
        </a:p>
      </dgm:t>
    </dgm:pt>
    <dgm:pt modelId="{48F6A9F8-CEB6-4E35-AD0A-452D858CAFE3}">
      <dgm:prSet/>
      <dgm:spPr/>
      <dgm:t>
        <a:bodyPr/>
        <a:lstStyle/>
        <a:p>
          <a:pPr marL="0" indent="0">
            <a:lnSpc>
              <a:spcPct val="100000"/>
            </a:lnSpc>
          </a:pPr>
          <a:r>
            <a:rPr lang="en-US" dirty="0"/>
            <a:t>why and when services have concluded.</a:t>
          </a:r>
        </a:p>
      </dgm:t>
    </dgm:pt>
    <dgm:pt modelId="{B1E62170-E723-4925-A79D-1968E32E8328}" type="parTrans" cxnId="{31F43D0E-1354-4CCF-82AB-E12B93ACEB4D}">
      <dgm:prSet/>
      <dgm:spPr/>
      <dgm:t>
        <a:bodyPr/>
        <a:lstStyle/>
        <a:p>
          <a:endParaRPr lang="en-US"/>
        </a:p>
      </dgm:t>
    </dgm:pt>
    <dgm:pt modelId="{FE42A4B9-395C-47B8-B934-3FEFEBBDC150}" type="sibTrans" cxnId="{31F43D0E-1354-4CCF-82AB-E12B93ACEB4D}">
      <dgm:prSet/>
      <dgm:spPr/>
      <dgm:t>
        <a:bodyPr/>
        <a:lstStyle/>
        <a:p>
          <a:endParaRPr lang="en-US"/>
        </a:p>
      </dgm:t>
    </dgm:pt>
    <dgm:pt modelId="{D9865AD3-C3D9-4F1F-8194-E26212EA8EDC}">
      <dgm:prSet/>
      <dgm:spPr/>
      <dgm:t>
        <a:bodyPr/>
        <a:lstStyle/>
        <a:p>
          <a:pPr>
            <a:lnSpc>
              <a:spcPct val="100000"/>
            </a:lnSpc>
          </a:pPr>
          <a:r>
            <a:rPr lang="en-US"/>
            <a:t>AIS Services include:</a:t>
          </a:r>
        </a:p>
      </dgm:t>
    </dgm:pt>
    <dgm:pt modelId="{EE64B8B5-F567-4FB9-8138-25672DAEA2A5}" type="parTrans" cxnId="{DDB22199-8332-448B-B955-5DF961347C00}">
      <dgm:prSet/>
      <dgm:spPr/>
      <dgm:t>
        <a:bodyPr/>
        <a:lstStyle/>
        <a:p>
          <a:endParaRPr lang="en-US"/>
        </a:p>
      </dgm:t>
    </dgm:pt>
    <dgm:pt modelId="{31957EE4-E2AE-4A1A-9BB1-2B80568B0B35}" type="sibTrans" cxnId="{DDB22199-8332-448B-B955-5DF961347C00}">
      <dgm:prSet/>
      <dgm:spPr/>
      <dgm:t>
        <a:bodyPr/>
        <a:lstStyle/>
        <a:p>
          <a:endParaRPr lang="en-US"/>
        </a:p>
      </dgm:t>
    </dgm:pt>
    <dgm:pt modelId="{CA40EF9D-D549-489E-AB1E-7DAE5BE46507}">
      <dgm:prSet/>
      <dgm:spPr/>
      <dgm:t>
        <a:bodyPr/>
        <a:lstStyle/>
        <a:p>
          <a:pPr marL="0" indent="0">
            <a:lnSpc>
              <a:spcPct val="100000"/>
            </a:lnSpc>
          </a:pPr>
          <a:r>
            <a:rPr lang="en-US" dirty="0"/>
            <a:t>Schools must notify parents about:</a:t>
          </a:r>
        </a:p>
      </dgm:t>
    </dgm:pt>
    <dgm:pt modelId="{C1CFB718-7BD6-46C6-9609-9609A2F549B1}" type="parTrans" cxnId="{55BA428C-1E49-4A18-9021-1D98D7B9508F}">
      <dgm:prSet/>
      <dgm:spPr/>
      <dgm:t>
        <a:bodyPr/>
        <a:lstStyle/>
        <a:p>
          <a:endParaRPr lang="en-US"/>
        </a:p>
      </dgm:t>
    </dgm:pt>
    <dgm:pt modelId="{5EA54AF0-543F-4350-AC90-27BA6D4F6616}" type="sibTrans" cxnId="{55BA428C-1E49-4A18-9021-1D98D7B9508F}">
      <dgm:prSet/>
      <dgm:spPr/>
      <dgm:t>
        <a:bodyPr/>
        <a:lstStyle/>
        <a:p>
          <a:endParaRPr lang="en-US"/>
        </a:p>
      </dgm:t>
    </dgm:pt>
    <dgm:pt modelId="{6253A762-1C71-4C66-9585-007A003E8EF4}" type="pres">
      <dgm:prSet presAssocID="{11CD224C-4658-4B71-8B87-F61288FCDDFC}" presName="root" presStyleCnt="0">
        <dgm:presLayoutVars>
          <dgm:dir/>
          <dgm:resizeHandles val="exact"/>
        </dgm:presLayoutVars>
      </dgm:prSet>
      <dgm:spPr/>
    </dgm:pt>
    <dgm:pt modelId="{C83C0487-872F-4A90-96F6-AAAE6E9E4EB9}" type="pres">
      <dgm:prSet presAssocID="{DCDC30D8-E19C-4CCA-BDE4-0C6DCE027D50}" presName="compNode" presStyleCnt="0"/>
      <dgm:spPr/>
    </dgm:pt>
    <dgm:pt modelId="{B1C3DE40-B091-4EBB-BF6C-E345886A9FB0}" type="pres">
      <dgm:prSet presAssocID="{DCDC30D8-E19C-4CCA-BDE4-0C6DCE027D50}" presName="bgRect" presStyleLbl="bgShp" presStyleIdx="0" presStyleCnt="2"/>
      <dgm:spPr/>
    </dgm:pt>
    <dgm:pt modelId="{80B7CD61-4490-4079-8690-E2C76B123138}" type="pres">
      <dgm:prSet presAssocID="{DCDC30D8-E19C-4CCA-BDE4-0C6DCE027D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324C3D0-87C2-472A-91D4-B6B76DEF5B51}" type="pres">
      <dgm:prSet presAssocID="{DCDC30D8-E19C-4CCA-BDE4-0C6DCE027D50}" presName="spaceRect" presStyleCnt="0"/>
      <dgm:spPr/>
    </dgm:pt>
    <dgm:pt modelId="{F07DC2CB-6266-4146-9D5A-18FA6E624686}" type="pres">
      <dgm:prSet presAssocID="{DCDC30D8-E19C-4CCA-BDE4-0C6DCE027D50}" presName="parTx" presStyleLbl="revTx" presStyleIdx="0" presStyleCnt="4">
        <dgm:presLayoutVars>
          <dgm:chMax val="0"/>
          <dgm:chPref val="0"/>
        </dgm:presLayoutVars>
      </dgm:prSet>
      <dgm:spPr/>
    </dgm:pt>
    <dgm:pt modelId="{5D829AD2-ADE1-43ED-A2E0-7F2217224CF4}" type="pres">
      <dgm:prSet presAssocID="{DCDC30D8-E19C-4CCA-BDE4-0C6DCE027D50}" presName="desTx" presStyleLbl="revTx" presStyleIdx="1" presStyleCnt="4">
        <dgm:presLayoutVars/>
      </dgm:prSet>
      <dgm:spPr/>
    </dgm:pt>
    <dgm:pt modelId="{86B428D6-403C-4B0B-B8F9-D8C8DD0B1EB2}" type="pres">
      <dgm:prSet presAssocID="{F578262A-177F-4E89-B4EA-8A1E888CCC35}" presName="sibTrans" presStyleCnt="0"/>
      <dgm:spPr/>
    </dgm:pt>
    <dgm:pt modelId="{E17BAFC2-3E71-4350-872A-DD968DBBD593}" type="pres">
      <dgm:prSet presAssocID="{F4969DA0-5122-4ED8-B8DE-58605F53A8B1}" presName="compNode" presStyleCnt="0"/>
      <dgm:spPr/>
    </dgm:pt>
    <dgm:pt modelId="{ED861746-5B2A-4878-9746-CC99604DAF35}" type="pres">
      <dgm:prSet presAssocID="{F4969DA0-5122-4ED8-B8DE-58605F53A8B1}" presName="bgRect" presStyleLbl="bgShp" presStyleIdx="1" presStyleCnt="2" custLinFactNeighborX="-1852" custLinFactNeighborY="772"/>
      <dgm:spPr/>
    </dgm:pt>
    <dgm:pt modelId="{1ED2A453-7633-4219-A45E-724898573D1F}" type="pres">
      <dgm:prSet presAssocID="{F4969DA0-5122-4ED8-B8DE-58605F53A8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8A4550DB-C0B3-4ED2-80F8-73BC7B45CA6C}" type="pres">
      <dgm:prSet presAssocID="{F4969DA0-5122-4ED8-B8DE-58605F53A8B1}" presName="spaceRect" presStyleCnt="0"/>
      <dgm:spPr/>
    </dgm:pt>
    <dgm:pt modelId="{805AB078-C1AA-4524-95D1-058E3CD46403}" type="pres">
      <dgm:prSet presAssocID="{F4969DA0-5122-4ED8-B8DE-58605F53A8B1}" presName="parTx" presStyleLbl="revTx" presStyleIdx="2" presStyleCnt="4">
        <dgm:presLayoutVars>
          <dgm:chMax val="0"/>
          <dgm:chPref val="0"/>
        </dgm:presLayoutVars>
      </dgm:prSet>
      <dgm:spPr/>
    </dgm:pt>
    <dgm:pt modelId="{4A392614-0AFB-41DC-8753-FD239F8271E2}" type="pres">
      <dgm:prSet presAssocID="{F4969DA0-5122-4ED8-B8DE-58605F53A8B1}" presName="desTx" presStyleLbl="revTx" presStyleIdx="3" presStyleCnt="4" custScaleX="100711">
        <dgm:presLayoutVars/>
      </dgm:prSet>
      <dgm:spPr/>
    </dgm:pt>
  </dgm:ptLst>
  <dgm:cxnLst>
    <dgm:cxn modelId="{31F43D0E-1354-4CCF-82AB-E12B93ACEB4D}" srcId="{F4969DA0-5122-4ED8-B8DE-58605F53A8B1}" destId="{48F6A9F8-CEB6-4E35-AD0A-452D858CAFE3}" srcOrd="3" destOrd="0" parTransId="{B1E62170-E723-4925-A79D-1968E32E8328}" sibTransId="{FE42A4B9-395C-47B8-B934-3FEFEBBDC150}"/>
    <dgm:cxn modelId="{11C3E212-1D19-4863-BD24-71567F7D780F}" type="presOf" srcId="{11CD224C-4658-4B71-8B87-F61288FCDDFC}" destId="{6253A762-1C71-4C66-9585-007A003E8EF4}" srcOrd="0" destOrd="0" presId="urn:microsoft.com/office/officeart/2018/2/layout/IconVerticalSolidList"/>
    <dgm:cxn modelId="{594B9320-630F-4CDF-98B4-468B729AD68D}" type="presOf" srcId="{CA40EF9D-D549-489E-AB1E-7DAE5BE46507}" destId="{4A392614-0AFB-41DC-8753-FD239F8271E2}" srcOrd="0" destOrd="0" presId="urn:microsoft.com/office/officeart/2018/2/layout/IconVerticalSolidList"/>
    <dgm:cxn modelId="{5D4E2121-D63F-44D4-A300-2164E1D1FCBE}" type="presOf" srcId="{2161203E-41B6-4DCF-A4E8-451EC658B573}" destId="{4A392614-0AFB-41DC-8753-FD239F8271E2}" srcOrd="0" destOrd="1" presId="urn:microsoft.com/office/officeart/2018/2/layout/IconVerticalSolidList"/>
    <dgm:cxn modelId="{672E3563-27CA-46F5-9F72-1C84BF4B2A3A}" srcId="{11CD224C-4658-4B71-8B87-F61288FCDDFC}" destId="{F4969DA0-5122-4ED8-B8DE-58605F53A8B1}" srcOrd="1" destOrd="0" parTransId="{B5F34A15-1E52-41CE-9108-5099A8107EEF}" sibTransId="{6FA63FBE-2BBD-44BE-8058-7ABD115A52E3}"/>
    <dgm:cxn modelId="{1CD2C56C-F8E1-453C-BF7C-1B9E288E503E}" type="presOf" srcId="{D9865AD3-C3D9-4F1F-8194-E26212EA8EDC}" destId="{5D829AD2-ADE1-43ED-A2E0-7F2217224CF4}" srcOrd="0" destOrd="0" presId="urn:microsoft.com/office/officeart/2018/2/layout/IconVerticalSolidList"/>
    <dgm:cxn modelId="{35038654-3E7F-4294-B136-89FFA685ABD5}" type="presOf" srcId="{48F6A9F8-CEB6-4E35-AD0A-452D858CAFE3}" destId="{4A392614-0AFB-41DC-8753-FD239F8271E2}" srcOrd="0" destOrd="3" presId="urn:microsoft.com/office/officeart/2018/2/layout/IconVerticalSolidList"/>
    <dgm:cxn modelId="{432AF576-06FF-468D-87DC-157A86E67423}" type="presOf" srcId="{AB949C1E-31C7-4833-88F9-F6ABC52C20AB}" destId="{5D829AD2-ADE1-43ED-A2E0-7F2217224CF4}" srcOrd="0" destOrd="2" presId="urn:microsoft.com/office/officeart/2018/2/layout/IconVerticalSolidList"/>
    <dgm:cxn modelId="{A527547D-5D1B-43BF-BC84-40F5D36E18D1}" srcId="{11CD224C-4658-4B71-8B87-F61288FCDDFC}" destId="{DCDC30D8-E19C-4CCA-BDE4-0C6DCE027D50}" srcOrd="0" destOrd="0" parTransId="{111540CE-7A6C-48D1-ACF3-D3A5980E7907}" sibTransId="{F578262A-177F-4E89-B4EA-8A1E888CCC35}"/>
    <dgm:cxn modelId="{55BA428C-1E49-4A18-9021-1D98D7B9508F}" srcId="{F4969DA0-5122-4ED8-B8DE-58605F53A8B1}" destId="{CA40EF9D-D549-489E-AB1E-7DAE5BE46507}" srcOrd="0" destOrd="0" parTransId="{C1CFB718-7BD6-46C6-9609-9609A2F549B1}" sibTransId="{5EA54AF0-543F-4350-AC90-27BA6D4F6616}"/>
    <dgm:cxn modelId="{5C22938C-C5F7-4A52-8E0D-A6C82668D1E1}" type="presOf" srcId="{6DBBCC28-6CBA-4FEF-9055-F870081D0B0B}" destId="{4A392614-0AFB-41DC-8753-FD239F8271E2}" srcOrd="0" destOrd="2" presId="urn:microsoft.com/office/officeart/2018/2/layout/IconVerticalSolidList"/>
    <dgm:cxn modelId="{DDB22199-8332-448B-B955-5DF961347C00}" srcId="{DCDC30D8-E19C-4CCA-BDE4-0C6DCE027D50}" destId="{D9865AD3-C3D9-4F1F-8194-E26212EA8EDC}" srcOrd="0" destOrd="0" parTransId="{EE64B8B5-F567-4FB9-8138-25672DAEA2A5}" sibTransId="{31957EE4-E2AE-4A1A-9BB1-2B80568B0B35}"/>
    <dgm:cxn modelId="{8C420CBD-B826-4A6E-8ACA-E775A297AF36}" type="presOf" srcId="{DCDC30D8-E19C-4CCA-BDE4-0C6DCE027D50}" destId="{F07DC2CB-6266-4146-9D5A-18FA6E624686}" srcOrd="0" destOrd="0" presId="urn:microsoft.com/office/officeart/2018/2/layout/IconVerticalSolidList"/>
    <dgm:cxn modelId="{1F8AC2C4-360E-4E53-B34C-9374765431D2}" type="presOf" srcId="{6341CC91-C809-4159-94ED-8B60B4937ABA}" destId="{5D829AD2-ADE1-43ED-A2E0-7F2217224CF4}" srcOrd="0" destOrd="1" presId="urn:microsoft.com/office/officeart/2018/2/layout/IconVerticalSolidList"/>
    <dgm:cxn modelId="{80D352E4-4B7F-4E0F-979C-03B7AFB36CB1}" srcId="{DCDC30D8-E19C-4CCA-BDE4-0C6DCE027D50}" destId="{6341CC91-C809-4159-94ED-8B60B4937ABA}" srcOrd="1" destOrd="0" parTransId="{80C024C1-719F-4971-96AE-58359259493B}" sibTransId="{351B7110-D497-4050-A28C-C072E5D9AD80}"/>
    <dgm:cxn modelId="{01D31AEA-6DD9-4FA5-8C9F-E84E82B69581}" srcId="{DCDC30D8-E19C-4CCA-BDE4-0C6DCE027D50}" destId="{AB949C1E-31C7-4833-88F9-F6ABC52C20AB}" srcOrd="2" destOrd="0" parTransId="{99DEDF61-ED64-4200-B582-F669C788969E}" sibTransId="{13B0B7EC-729F-4219-8589-DAEDE0065660}"/>
    <dgm:cxn modelId="{2D18F3F1-7CFA-42A4-BB94-DEA005B30D06}" srcId="{F4969DA0-5122-4ED8-B8DE-58605F53A8B1}" destId="{2161203E-41B6-4DCF-A4E8-451EC658B573}" srcOrd="1" destOrd="0" parTransId="{8F1F9015-C94C-4EE1-A17E-858090DF240E}" sibTransId="{164408D7-CFC9-465B-9EA9-9C5197CE0646}"/>
    <dgm:cxn modelId="{1B2C2CF8-6A44-41C1-9F58-9833EB449452}" type="presOf" srcId="{F4969DA0-5122-4ED8-B8DE-58605F53A8B1}" destId="{805AB078-C1AA-4524-95D1-058E3CD46403}" srcOrd="0" destOrd="0" presId="urn:microsoft.com/office/officeart/2018/2/layout/IconVerticalSolidList"/>
    <dgm:cxn modelId="{1DDF79FC-4A9D-4458-B7E9-E93B218EC745}" srcId="{F4969DA0-5122-4ED8-B8DE-58605F53A8B1}" destId="{6DBBCC28-6CBA-4FEF-9055-F870081D0B0B}" srcOrd="2" destOrd="0" parTransId="{B6374DB6-1ADF-4825-A4B4-BCAA2341FAF0}" sibTransId="{E23B5D11-BF8D-4E18-AD7F-C9FC91127324}"/>
    <dgm:cxn modelId="{1C93B5C9-F602-463E-BB71-F8EF04FE009B}" type="presParOf" srcId="{6253A762-1C71-4C66-9585-007A003E8EF4}" destId="{C83C0487-872F-4A90-96F6-AAAE6E9E4EB9}" srcOrd="0" destOrd="0" presId="urn:microsoft.com/office/officeart/2018/2/layout/IconVerticalSolidList"/>
    <dgm:cxn modelId="{344BFB61-BDA2-4200-8B41-E93B80713313}" type="presParOf" srcId="{C83C0487-872F-4A90-96F6-AAAE6E9E4EB9}" destId="{B1C3DE40-B091-4EBB-BF6C-E345886A9FB0}" srcOrd="0" destOrd="0" presId="urn:microsoft.com/office/officeart/2018/2/layout/IconVerticalSolidList"/>
    <dgm:cxn modelId="{1458EA20-7C13-453C-B3DE-772BF930E812}" type="presParOf" srcId="{C83C0487-872F-4A90-96F6-AAAE6E9E4EB9}" destId="{80B7CD61-4490-4079-8690-E2C76B123138}" srcOrd="1" destOrd="0" presId="urn:microsoft.com/office/officeart/2018/2/layout/IconVerticalSolidList"/>
    <dgm:cxn modelId="{43DC922F-72CF-443D-ADCE-66502455C75D}" type="presParOf" srcId="{C83C0487-872F-4A90-96F6-AAAE6E9E4EB9}" destId="{8324C3D0-87C2-472A-91D4-B6B76DEF5B51}" srcOrd="2" destOrd="0" presId="urn:microsoft.com/office/officeart/2018/2/layout/IconVerticalSolidList"/>
    <dgm:cxn modelId="{B2D2F1A2-F0EA-436B-AB7B-E712CD0185CD}" type="presParOf" srcId="{C83C0487-872F-4A90-96F6-AAAE6E9E4EB9}" destId="{F07DC2CB-6266-4146-9D5A-18FA6E624686}" srcOrd="3" destOrd="0" presId="urn:microsoft.com/office/officeart/2018/2/layout/IconVerticalSolidList"/>
    <dgm:cxn modelId="{59DCA30E-E9C4-4701-BF2F-3DC895A6E2CD}" type="presParOf" srcId="{C83C0487-872F-4A90-96F6-AAAE6E9E4EB9}" destId="{5D829AD2-ADE1-43ED-A2E0-7F2217224CF4}" srcOrd="4" destOrd="0" presId="urn:microsoft.com/office/officeart/2018/2/layout/IconVerticalSolidList"/>
    <dgm:cxn modelId="{5DDB96CB-3B1A-4B3A-8F7E-58EBC8088D8D}" type="presParOf" srcId="{6253A762-1C71-4C66-9585-007A003E8EF4}" destId="{86B428D6-403C-4B0B-B8F9-D8C8DD0B1EB2}" srcOrd="1" destOrd="0" presId="urn:microsoft.com/office/officeart/2018/2/layout/IconVerticalSolidList"/>
    <dgm:cxn modelId="{A4B46CD3-3A6B-4050-A81E-4DE5156251FA}" type="presParOf" srcId="{6253A762-1C71-4C66-9585-007A003E8EF4}" destId="{E17BAFC2-3E71-4350-872A-DD968DBBD593}" srcOrd="2" destOrd="0" presId="urn:microsoft.com/office/officeart/2018/2/layout/IconVerticalSolidList"/>
    <dgm:cxn modelId="{343CA7CB-9AB0-40EE-BF76-BBFEA552887F}" type="presParOf" srcId="{E17BAFC2-3E71-4350-872A-DD968DBBD593}" destId="{ED861746-5B2A-4878-9746-CC99604DAF35}" srcOrd="0" destOrd="0" presId="urn:microsoft.com/office/officeart/2018/2/layout/IconVerticalSolidList"/>
    <dgm:cxn modelId="{19907E34-5C43-4CC9-957B-D4CBEF46BD74}" type="presParOf" srcId="{E17BAFC2-3E71-4350-872A-DD968DBBD593}" destId="{1ED2A453-7633-4219-A45E-724898573D1F}" srcOrd="1" destOrd="0" presId="urn:microsoft.com/office/officeart/2018/2/layout/IconVerticalSolidList"/>
    <dgm:cxn modelId="{4C7DAC73-E36E-4C1B-8655-07803EBA19C4}" type="presParOf" srcId="{E17BAFC2-3E71-4350-872A-DD968DBBD593}" destId="{8A4550DB-C0B3-4ED2-80F8-73BC7B45CA6C}" srcOrd="2" destOrd="0" presId="urn:microsoft.com/office/officeart/2018/2/layout/IconVerticalSolidList"/>
    <dgm:cxn modelId="{07B7236D-CA56-4E23-BC00-DCE8C9D7F420}" type="presParOf" srcId="{E17BAFC2-3E71-4350-872A-DD968DBBD593}" destId="{805AB078-C1AA-4524-95D1-058E3CD46403}" srcOrd="3" destOrd="0" presId="urn:microsoft.com/office/officeart/2018/2/layout/IconVerticalSolidList"/>
    <dgm:cxn modelId="{7A4E43E6-C34A-4EC6-BE0B-0CE3D7302058}" type="presParOf" srcId="{E17BAFC2-3E71-4350-872A-DD968DBBD593}" destId="{4A392614-0AFB-41DC-8753-FD239F8271E2}" srcOrd="4"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5D073-D6B1-490F-ABF7-C32840531FE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4FE439B-C224-49C3-AB96-FF643B705D84}">
      <dgm:prSet/>
      <dgm:spPr/>
      <dgm:t>
        <a:bodyPr/>
        <a:lstStyle/>
        <a:p>
          <a:r>
            <a:rPr lang="en-US"/>
            <a:t>All students in grades K-4 are screened in order to determine which students are not making adequate academic progress.</a:t>
          </a:r>
        </a:p>
      </dgm:t>
    </dgm:pt>
    <dgm:pt modelId="{5BC5A9FB-5440-4A74-A059-F22907AFF19F}" type="parTrans" cxnId="{67EB6BEA-935B-46B4-AF57-B60ED73DD474}">
      <dgm:prSet/>
      <dgm:spPr/>
      <dgm:t>
        <a:bodyPr/>
        <a:lstStyle/>
        <a:p>
          <a:endParaRPr lang="en-US"/>
        </a:p>
      </dgm:t>
    </dgm:pt>
    <dgm:pt modelId="{79ADE2D6-CCEB-4E61-8168-7124D660B45C}" type="sibTrans" cxnId="{67EB6BEA-935B-46B4-AF57-B60ED73DD474}">
      <dgm:prSet/>
      <dgm:spPr/>
      <dgm:t>
        <a:bodyPr/>
        <a:lstStyle/>
        <a:p>
          <a:endParaRPr lang="en-US"/>
        </a:p>
      </dgm:t>
    </dgm:pt>
    <dgm:pt modelId="{253A520D-FD6A-4DDD-A670-47DC067CD212}">
      <dgm:prSet/>
      <dgm:spPr/>
      <dgm:t>
        <a:bodyPr/>
        <a:lstStyle/>
        <a:p>
          <a:r>
            <a:rPr lang="en-US"/>
            <a:t>Instruction is matched to student need at increasing levels of targeted intervention.</a:t>
          </a:r>
        </a:p>
      </dgm:t>
    </dgm:pt>
    <dgm:pt modelId="{6FFCC370-7390-45AE-A1A4-3A9BD5B47C38}" type="parTrans" cxnId="{8B73F4FD-3119-4FA7-A798-B761DFBC71B6}">
      <dgm:prSet/>
      <dgm:spPr/>
      <dgm:t>
        <a:bodyPr/>
        <a:lstStyle/>
        <a:p>
          <a:endParaRPr lang="en-US"/>
        </a:p>
      </dgm:t>
    </dgm:pt>
    <dgm:pt modelId="{E1980910-3E13-4278-AC2A-99BDB300EB94}" type="sibTrans" cxnId="{8B73F4FD-3119-4FA7-A798-B761DFBC71B6}">
      <dgm:prSet/>
      <dgm:spPr/>
      <dgm:t>
        <a:bodyPr/>
        <a:lstStyle/>
        <a:p>
          <a:endParaRPr lang="en-US"/>
        </a:p>
      </dgm:t>
    </dgm:pt>
    <dgm:pt modelId="{E0D764C9-008B-4833-B4B5-907C4AC144FA}">
      <dgm:prSet/>
      <dgm:spPr/>
      <dgm:t>
        <a:bodyPr/>
        <a:lstStyle/>
        <a:p>
          <a:r>
            <a:rPr lang="en-US"/>
            <a:t>Student progress is monitored to determine if the intervention methods are working.</a:t>
          </a:r>
        </a:p>
      </dgm:t>
    </dgm:pt>
    <dgm:pt modelId="{63DC7496-690F-4CEA-896F-1B86ED7EB515}" type="parTrans" cxnId="{8FB5720E-2BDE-498F-B0D9-291D6BD02A1D}">
      <dgm:prSet/>
      <dgm:spPr/>
      <dgm:t>
        <a:bodyPr/>
        <a:lstStyle/>
        <a:p>
          <a:endParaRPr lang="en-US"/>
        </a:p>
      </dgm:t>
    </dgm:pt>
    <dgm:pt modelId="{FE100477-E5E2-4DAF-852B-1F4168B7B618}" type="sibTrans" cxnId="{8FB5720E-2BDE-498F-B0D9-291D6BD02A1D}">
      <dgm:prSet/>
      <dgm:spPr/>
      <dgm:t>
        <a:bodyPr/>
        <a:lstStyle/>
        <a:p>
          <a:endParaRPr lang="en-US"/>
        </a:p>
      </dgm:t>
    </dgm:pt>
    <dgm:pt modelId="{3609E4FA-ADC7-4081-BF42-531B13EA292A}">
      <dgm:prSet/>
      <dgm:spPr/>
      <dgm:t>
        <a:bodyPr/>
        <a:lstStyle/>
        <a:p>
          <a:r>
            <a:rPr lang="en-US"/>
            <a:t>A written notification is sent to parents when the level of intervention needed for academic progress exceeds that provided to students in the general education classroom.</a:t>
          </a:r>
        </a:p>
      </dgm:t>
    </dgm:pt>
    <dgm:pt modelId="{87B30E3C-8C3B-452A-ACCA-17D7C4762591}" type="parTrans" cxnId="{23BFD714-A0D4-4B27-AAB1-1EC9BCD4E026}">
      <dgm:prSet/>
      <dgm:spPr/>
      <dgm:t>
        <a:bodyPr/>
        <a:lstStyle/>
        <a:p>
          <a:endParaRPr lang="en-US"/>
        </a:p>
      </dgm:t>
    </dgm:pt>
    <dgm:pt modelId="{43E926F7-67AA-4584-B0EF-25F48C40AD9E}" type="sibTrans" cxnId="{23BFD714-A0D4-4B27-AAB1-1EC9BCD4E026}">
      <dgm:prSet/>
      <dgm:spPr/>
      <dgm:t>
        <a:bodyPr/>
        <a:lstStyle/>
        <a:p>
          <a:endParaRPr lang="en-US"/>
        </a:p>
      </dgm:t>
    </dgm:pt>
    <dgm:pt modelId="{FDE64FC3-DD15-49FA-87B9-A90604B28DEB}" type="pres">
      <dgm:prSet presAssocID="{E295D073-D6B1-490F-ABF7-C32840531FE9}" presName="root" presStyleCnt="0">
        <dgm:presLayoutVars>
          <dgm:dir/>
          <dgm:resizeHandles val="exact"/>
        </dgm:presLayoutVars>
      </dgm:prSet>
      <dgm:spPr/>
    </dgm:pt>
    <dgm:pt modelId="{BFC386DC-39A0-401E-957C-C0853F8B794C}" type="pres">
      <dgm:prSet presAssocID="{84FE439B-C224-49C3-AB96-FF643B705D84}" presName="compNode" presStyleCnt="0"/>
      <dgm:spPr/>
    </dgm:pt>
    <dgm:pt modelId="{8192E744-1BC8-48D0-80C5-544993D3F8C7}" type="pres">
      <dgm:prSet presAssocID="{84FE439B-C224-49C3-AB96-FF643B705D84}" presName="bgRect" presStyleLbl="bgShp" presStyleIdx="0" presStyleCnt="4"/>
      <dgm:spPr/>
    </dgm:pt>
    <dgm:pt modelId="{09044E42-0228-4D0A-8682-FEE002D8AB73}" type="pres">
      <dgm:prSet presAssocID="{84FE439B-C224-49C3-AB96-FF643B705D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95966219-64EE-4A89-BD63-90CF6BB7C0DE}" type="pres">
      <dgm:prSet presAssocID="{84FE439B-C224-49C3-AB96-FF643B705D84}" presName="spaceRect" presStyleCnt="0"/>
      <dgm:spPr/>
    </dgm:pt>
    <dgm:pt modelId="{56A338F4-0FFC-4E4A-B1BC-28D662F3FCC8}" type="pres">
      <dgm:prSet presAssocID="{84FE439B-C224-49C3-AB96-FF643B705D84}" presName="parTx" presStyleLbl="revTx" presStyleIdx="0" presStyleCnt="4">
        <dgm:presLayoutVars>
          <dgm:chMax val="0"/>
          <dgm:chPref val="0"/>
        </dgm:presLayoutVars>
      </dgm:prSet>
      <dgm:spPr/>
    </dgm:pt>
    <dgm:pt modelId="{6472756E-6FC1-4BAE-A607-F37658BBB65D}" type="pres">
      <dgm:prSet presAssocID="{79ADE2D6-CCEB-4E61-8168-7124D660B45C}" presName="sibTrans" presStyleCnt="0"/>
      <dgm:spPr/>
    </dgm:pt>
    <dgm:pt modelId="{09C4F60B-D384-4FD4-A738-1E87980376A3}" type="pres">
      <dgm:prSet presAssocID="{253A520D-FD6A-4DDD-A670-47DC067CD212}" presName="compNode" presStyleCnt="0"/>
      <dgm:spPr/>
    </dgm:pt>
    <dgm:pt modelId="{BE5A272C-89AB-4D53-A11B-00F1B3F42C84}" type="pres">
      <dgm:prSet presAssocID="{253A520D-FD6A-4DDD-A670-47DC067CD212}" presName="bgRect" presStyleLbl="bgShp" presStyleIdx="1" presStyleCnt="4"/>
      <dgm:spPr/>
    </dgm:pt>
    <dgm:pt modelId="{E46BAEC6-D5ED-4E50-B0A1-07D92D1E2ABA}" type="pres">
      <dgm:prSet presAssocID="{253A520D-FD6A-4DDD-A670-47DC067CD2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F3A00AE8-7D64-4BDC-BEE5-EBA161379F0D}" type="pres">
      <dgm:prSet presAssocID="{253A520D-FD6A-4DDD-A670-47DC067CD212}" presName="spaceRect" presStyleCnt="0"/>
      <dgm:spPr/>
    </dgm:pt>
    <dgm:pt modelId="{4F1A3011-336D-4E8D-AB65-F3ADD47EFCC4}" type="pres">
      <dgm:prSet presAssocID="{253A520D-FD6A-4DDD-A670-47DC067CD212}" presName="parTx" presStyleLbl="revTx" presStyleIdx="1" presStyleCnt="4">
        <dgm:presLayoutVars>
          <dgm:chMax val="0"/>
          <dgm:chPref val="0"/>
        </dgm:presLayoutVars>
      </dgm:prSet>
      <dgm:spPr/>
    </dgm:pt>
    <dgm:pt modelId="{990CF4B0-A91C-483F-BCE4-B17775C5E2C9}" type="pres">
      <dgm:prSet presAssocID="{E1980910-3E13-4278-AC2A-99BDB300EB94}" presName="sibTrans" presStyleCnt="0"/>
      <dgm:spPr/>
    </dgm:pt>
    <dgm:pt modelId="{DD331D33-ABD6-4695-8E93-DDF1860FEA35}" type="pres">
      <dgm:prSet presAssocID="{E0D764C9-008B-4833-B4B5-907C4AC144FA}" presName="compNode" presStyleCnt="0"/>
      <dgm:spPr/>
    </dgm:pt>
    <dgm:pt modelId="{936D52AF-0E73-47B5-8EA5-CC4FA105670B}" type="pres">
      <dgm:prSet presAssocID="{E0D764C9-008B-4833-B4B5-907C4AC144FA}" presName="bgRect" presStyleLbl="bgShp" presStyleIdx="2" presStyleCnt="4"/>
      <dgm:spPr/>
    </dgm:pt>
    <dgm:pt modelId="{62AC9391-AF67-4274-88C4-E62E36E645B1}" type="pres">
      <dgm:prSet presAssocID="{E0D764C9-008B-4833-B4B5-907C4AC144F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A9608A90-A454-4925-96BD-597520B0D0E5}" type="pres">
      <dgm:prSet presAssocID="{E0D764C9-008B-4833-B4B5-907C4AC144FA}" presName="spaceRect" presStyleCnt="0"/>
      <dgm:spPr/>
    </dgm:pt>
    <dgm:pt modelId="{5FCAF976-018F-4550-972E-18C08528FA20}" type="pres">
      <dgm:prSet presAssocID="{E0D764C9-008B-4833-B4B5-907C4AC144FA}" presName="parTx" presStyleLbl="revTx" presStyleIdx="2" presStyleCnt="4">
        <dgm:presLayoutVars>
          <dgm:chMax val="0"/>
          <dgm:chPref val="0"/>
        </dgm:presLayoutVars>
      </dgm:prSet>
      <dgm:spPr/>
    </dgm:pt>
    <dgm:pt modelId="{42462218-D8DB-4026-A8E2-36A9C3AF42A8}" type="pres">
      <dgm:prSet presAssocID="{FE100477-E5E2-4DAF-852B-1F4168B7B618}" presName="sibTrans" presStyleCnt="0"/>
      <dgm:spPr/>
    </dgm:pt>
    <dgm:pt modelId="{1610C81A-2A44-41B1-B4B8-40227934DB42}" type="pres">
      <dgm:prSet presAssocID="{3609E4FA-ADC7-4081-BF42-531B13EA292A}" presName="compNode" presStyleCnt="0"/>
      <dgm:spPr/>
    </dgm:pt>
    <dgm:pt modelId="{8DE7D12E-CC17-4B8A-8177-9037C0905811}" type="pres">
      <dgm:prSet presAssocID="{3609E4FA-ADC7-4081-BF42-531B13EA292A}" presName="bgRect" presStyleLbl="bgShp" presStyleIdx="3" presStyleCnt="4"/>
      <dgm:spPr/>
    </dgm:pt>
    <dgm:pt modelId="{51BF9AEA-F79C-4D9D-9D22-E39948242486}" type="pres">
      <dgm:prSet presAssocID="{3609E4FA-ADC7-4081-BF42-531B13EA29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1505EC2D-D1B5-4DA1-A18A-E82E183745C0}" type="pres">
      <dgm:prSet presAssocID="{3609E4FA-ADC7-4081-BF42-531B13EA292A}" presName="spaceRect" presStyleCnt="0"/>
      <dgm:spPr/>
    </dgm:pt>
    <dgm:pt modelId="{01352484-955F-4046-B41D-52FAC17723FC}" type="pres">
      <dgm:prSet presAssocID="{3609E4FA-ADC7-4081-BF42-531B13EA292A}" presName="parTx" presStyleLbl="revTx" presStyleIdx="3" presStyleCnt="4">
        <dgm:presLayoutVars>
          <dgm:chMax val="0"/>
          <dgm:chPref val="0"/>
        </dgm:presLayoutVars>
      </dgm:prSet>
      <dgm:spPr/>
    </dgm:pt>
  </dgm:ptLst>
  <dgm:cxnLst>
    <dgm:cxn modelId="{8FB5720E-2BDE-498F-B0D9-291D6BD02A1D}" srcId="{E295D073-D6B1-490F-ABF7-C32840531FE9}" destId="{E0D764C9-008B-4833-B4B5-907C4AC144FA}" srcOrd="2" destOrd="0" parTransId="{63DC7496-690F-4CEA-896F-1B86ED7EB515}" sibTransId="{FE100477-E5E2-4DAF-852B-1F4168B7B618}"/>
    <dgm:cxn modelId="{23BFD714-A0D4-4B27-AAB1-1EC9BCD4E026}" srcId="{E295D073-D6B1-490F-ABF7-C32840531FE9}" destId="{3609E4FA-ADC7-4081-BF42-531B13EA292A}" srcOrd="3" destOrd="0" parTransId="{87B30E3C-8C3B-452A-ACCA-17D7C4762591}" sibTransId="{43E926F7-67AA-4584-B0EF-25F48C40AD9E}"/>
    <dgm:cxn modelId="{AAF56F18-EEC2-4DDE-8DD6-3939B117E8CF}" type="presOf" srcId="{E295D073-D6B1-490F-ABF7-C32840531FE9}" destId="{FDE64FC3-DD15-49FA-87B9-A90604B28DEB}" srcOrd="0" destOrd="0" presId="urn:microsoft.com/office/officeart/2018/2/layout/IconVerticalSolidList"/>
    <dgm:cxn modelId="{9FC86628-4670-4AB8-81F5-D1918F629F75}" type="presOf" srcId="{E0D764C9-008B-4833-B4B5-907C4AC144FA}" destId="{5FCAF976-018F-4550-972E-18C08528FA20}" srcOrd="0" destOrd="0" presId="urn:microsoft.com/office/officeart/2018/2/layout/IconVerticalSolidList"/>
    <dgm:cxn modelId="{F7838839-E2AD-4D87-830B-480D98727451}" type="presOf" srcId="{253A520D-FD6A-4DDD-A670-47DC067CD212}" destId="{4F1A3011-336D-4E8D-AB65-F3ADD47EFCC4}" srcOrd="0" destOrd="0" presId="urn:microsoft.com/office/officeart/2018/2/layout/IconVerticalSolidList"/>
    <dgm:cxn modelId="{69379F3C-3FCA-4CED-82B6-CB509226266D}" type="presOf" srcId="{84FE439B-C224-49C3-AB96-FF643B705D84}" destId="{56A338F4-0FFC-4E4A-B1BC-28D662F3FCC8}" srcOrd="0" destOrd="0" presId="urn:microsoft.com/office/officeart/2018/2/layout/IconVerticalSolidList"/>
    <dgm:cxn modelId="{67EB6BEA-935B-46B4-AF57-B60ED73DD474}" srcId="{E295D073-D6B1-490F-ABF7-C32840531FE9}" destId="{84FE439B-C224-49C3-AB96-FF643B705D84}" srcOrd="0" destOrd="0" parTransId="{5BC5A9FB-5440-4A74-A059-F22907AFF19F}" sibTransId="{79ADE2D6-CCEB-4E61-8168-7124D660B45C}"/>
    <dgm:cxn modelId="{BD7099EA-B970-4CA8-9A51-AFB8C3DBCADB}" type="presOf" srcId="{3609E4FA-ADC7-4081-BF42-531B13EA292A}" destId="{01352484-955F-4046-B41D-52FAC17723FC}" srcOrd="0" destOrd="0" presId="urn:microsoft.com/office/officeart/2018/2/layout/IconVerticalSolidList"/>
    <dgm:cxn modelId="{8B73F4FD-3119-4FA7-A798-B761DFBC71B6}" srcId="{E295D073-D6B1-490F-ABF7-C32840531FE9}" destId="{253A520D-FD6A-4DDD-A670-47DC067CD212}" srcOrd="1" destOrd="0" parTransId="{6FFCC370-7390-45AE-A1A4-3A9BD5B47C38}" sibTransId="{E1980910-3E13-4278-AC2A-99BDB300EB94}"/>
    <dgm:cxn modelId="{602DDD8F-756D-4FDF-AD31-522565519147}" type="presParOf" srcId="{FDE64FC3-DD15-49FA-87B9-A90604B28DEB}" destId="{BFC386DC-39A0-401E-957C-C0853F8B794C}" srcOrd="0" destOrd="0" presId="urn:microsoft.com/office/officeart/2018/2/layout/IconVerticalSolidList"/>
    <dgm:cxn modelId="{366C79A0-B0EF-43DB-B277-65A2BD2960CC}" type="presParOf" srcId="{BFC386DC-39A0-401E-957C-C0853F8B794C}" destId="{8192E744-1BC8-48D0-80C5-544993D3F8C7}" srcOrd="0" destOrd="0" presId="urn:microsoft.com/office/officeart/2018/2/layout/IconVerticalSolidList"/>
    <dgm:cxn modelId="{254DA5AE-659F-4086-A5FE-5AF9A7BEA1C3}" type="presParOf" srcId="{BFC386DC-39A0-401E-957C-C0853F8B794C}" destId="{09044E42-0228-4D0A-8682-FEE002D8AB73}" srcOrd="1" destOrd="0" presId="urn:microsoft.com/office/officeart/2018/2/layout/IconVerticalSolidList"/>
    <dgm:cxn modelId="{4FF0DB55-F2D7-4D19-BF7D-4BCB7EE4D960}" type="presParOf" srcId="{BFC386DC-39A0-401E-957C-C0853F8B794C}" destId="{95966219-64EE-4A89-BD63-90CF6BB7C0DE}" srcOrd="2" destOrd="0" presId="urn:microsoft.com/office/officeart/2018/2/layout/IconVerticalSolidList"/>
    <dgm:cxn modelId="{3FCC0810-DEC2-404E-B26F-46DEE19441D2}" type="presParOf" srcId="{BFC386DC-39A0-401E-957C-C0853F8B794C}" destId="{56A338F4-0FFC-4E4A-B1BC-28D662F3FCC8}" srcOrd="3" destOrd="0" presId="urn:microsoft.com/office/officeart/2018/2/layout/IconVerticalSolidList"/>
    <dgm:cxn modelId="{E965EB71-9560-4510-B91A-5DFCDCDDA4DC}" type="presParOf" srcId="{FDE64FC3-DD15-49FA-87B9-A90604B28DEB}" destId="{6472756E-6FC1-4BAE-A607-F37658BBB65D}" srcOrd="1" destOrd="0" presId="urn:microsoft.com/office/officeart/2018/2/layout/IconVerticalSolidList"/>
    <dgm:cxn modelId="{B00C1B1F-DAB4-4A2B-95B0-C5919EBBA396}" type="presParOf" srcId="{FDE64FC3-DD15-49FA-87B9-A90604B28DEB}" destId="{09C4F60B-D384-4FD4-A738-1E87980376A3}" srcOrd="2" destOrd="0" presId="urn:microsoft.com/office/officeart/2018/2/layout/IconVerticalSolidList"/>
    <dgm:cxn modelId="{640484B0-F852-4DF9-8968-EB243645D708}" type="presParOf" srcId="{09C4F60B-D384-4FD4-A738-1E87980376A3}" destId="{BE5A272C-89AB-4D53-A11B-00F1B3F42C84}" srcOrd="0" destOrd="0" presId="urn:microsoft.com/office/officeart/2018/2/layout/IconVerticalSolidList"/>
    <dgm:cxn modelId="{DEEE987F-D66E-4C74-B7F8-3EF2433A801E}" type="presParOf" srcId="{09C4F60B-D384-4FD4-A738-1E87980376A3}" destId="{E46BAEC6-D5ED-4E50-B0A1-07D92D1E2ABA}" srcOrd="1" destOrd="0" presId="urn:microsoft.com/office/officeart/2018/2/layout/IconVerticalSolidList"/>
    <dgm:cxn modelId="{B719DE0E-F688-4CC6-9266-03575D59188E}" type="presParOf" srcId="{09C4F60B-D384-4FD4-A738-1E87980376A3}" destId="{F3A00AE8-7D64-4BDC-BEE5-EBA161379F0D}" srcOrd="2" destOrd="0" presId="urn:microsoft.com/office/officeart/2018/2/layout/IconVerticalSolidList"/>
    <dgm:cxn modelId="{8D817146-FD6F-451A-BCC5-972A6C29EA45}" type="presParOf" srcId="{09C4F60B-D384-4FD4-A738-1E87980376A3}" destId="{4F1A3011-336D-4E8D-AB65-F3ADD47EFCC4}" srcOrd="3" destOrd="0" presId="urn:microsoft.com/office/officeart/2018/2/layout/IconVerticalSolidList"/>
    <dgm:cxn modelId="{EA4C012E-34D0-4A92-B654-41AE7B1DDA80}" type="presParOf" srcId="{FDE64FC3-DD15-49FA-87B9-A90604B28DEB}" destId="{990CF4B0-A91C-483F-BCE4-B17775C5E2C9}" srcOrd="3" destOrd="0" presId="urn:microsoft.com/office/officeart/2018/2/layout/IconVerticalSolidList"/>
    <dgm:cxn modelId="{DA41AD37-DAD0-4A75-BB99-57438B377BE3}" type="presParOf" srcId="{FDE64FC3-DD15-49FA-87B9-A90604B28DEB}" destId="{DD331D33-ABD6-4695-8E93-DDF1860FEA35}" srcOrd="4" destOrd="0" presId="urn:microsoft.com/office/officeart/2018/2/layout/IconVerticalSolidList"/>
    <dgm:cxn modelId="{27CC0604-3308-445D-B8FA-C7DADA515916}" type="presParOf" srcId="{DD331D33-ABD6-4695-8E93-DDF1860FEA35}" destId="{936D52AF-0E73-47B5-8EA5-CC4FA105670B}" srcOrd="0" destOrd="0" presId="urn:microsoft.com/office/officeart/2018/2/layout/IconVerticalSolidList"/>
    <dgm:cxn modelId="{58A9520C-1442-4877-9ED7-FDCAAFE5863E}" type="presParOf" srcId="{DD331D33-ABD6-4695-8E93-DDF1860FEA35}" destId="{62AC9391-AF67-4274-88C4-E62E36E645B1}" srcOrd="1" destOrd="0" presId="urn:microsoft.com/office/officeart/2018/2/layout/IconVerticalSolidList"/>
    <dgm:cxn modelId="{9EA44504-1673-4FAB-A0F3-FDD65F07F137}" type="presParOf" srcId="{DD331D33-ABD6-4695-8E93-DDF1860FEA35}" destId="{A9608A90-A454-4925-96BD-597520B0D0E5}" srcOrd="2" destOrd="0" presId="urn:microsoft.com/office/officeart/2018/2/layout/IconVerticalSolidList"/>
    <dgm:cxn modelId="{802100C9-F6B7-4999-A315-E350E2F454EF}" type="presParOf" srcId="{DD331D33-ABD6-4695-8E93-DDF1860FEA35}" destId="{5FCAF976-018F-4550-972E-18C08528FA20}" srcOrd="3" destOrd="0" presId="urn:microsoft.com/office/officeart/2018/2/layout/IconVerticalSolidList"/>
    <dgm:cxn modelId="{EF49F611-0340-4658-A034-7DC47AC3D35E}" type="presParOf" srcId="{FDE64FC3-DD15-49FA-87B9-A90604B28DEB}" destId="{42462218-D8DB-4026-A8E2-36A9C3AF42A8}" srcOrd="5" destOrd="0" presId="urn:microsoft.com/office/officeart/2018/2/layout/IconVerticalSolidList"/>
    <dgm:cxn modelId="{9BBC1C4F-A415-41F2-B96A-00E4B6E010B5}" type="presParOf" srcId="{FDE64FC3-DD15-49FA-87B9-A90604B28DEB}" destId="{1610C81A-2A44-41B1-B4B8-40227934DB42}" srcOrd="6" destOrd="0" presId="urn:microsoft.com/office/officeart/2018/2/layout/IconVerticalSolidList"/>
    <dgm:cxn modelId="{596BA15A-58B4-40F9-9D1D-9807674F246D}" type="presParOf" srcId="{1610C81A-2A44-41B1-B4B8-40227934DB42}" destId="{8DE7D12E-CC17-4B8A-8177-9037C0905811}" srcOrd="0" destOrd="0" presId="urn:microsoft.com/office/officeart/2018/2/layout/IconVerticalSolidList"/>
    <dgm:cxn modelId="{BF631B75-0D5B-48E1-A416-2F19C8C4807F}" type="presParOf" srcId="{1610C81A-2A44-41B1-B4B8-40227934DB42}" destId="{51BF9AEA-F79C-4D9D-9D22-E39948242486}" srcOrd="1" destOrd="0" presId="urn:microsoft.com/office/officeart/2018/2/layout/IconVerticalSolidList"/>
    <dgm:cxn modelId="{F62E2F02-85F9-442D-B249-1E271EA09ABA}" type="presParOf" srcId="{1610C81A-2A44-41B1-B4B8-40227934DB42}" destId="{1505EC2D-D1B5-4DA1-A18A-E82E183745C0}" srcOrd="2" destOrd="0" presId="urn:microsoft.com/office/officeart/2018/2/layout/IconVerticalSolidList"/>
    <dgm:cxn modelId="{27859A72-0968-4EDE-91EF-2499020FA035}" type="presParOf" srcId="{1610C81A-2A44-41B1-B4B8-40227934DB42}" destId="{01352484-955F-4046-B41D-52FAC17723F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35DE63-2D4D-4D31-AC04-96841F70846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CD0D5D6-25FE-441D-87DB-C75C515A9D63}">
      <dgm:prSet/>
      <dgm:spPr/>
      <dgm:t>
        <a:bodyPr/>
        <a:lstStyle/>
        <a:p>
          <a:r>
            <a:rPr lang="en-US"/>
            <a:t>In New York State, English Language Learners (ELLs) receive intensive English as a second language (ESL) instruction in bilingual education programs or in ESL programs.</a:t>
          </a:r>
        </a:p>
      </dgm:t>
    </dgm:pt>
    <dgm:pt modelId="{CB6D9FBD-21B7-4043-A5C1-25F288DB1B5E}" type="parTrans" cxnId="{761E4DD9-1B3A-4962-AC27-64A9C2D99FD7}">
      <dgm:prSet/>
      <dgm:spPr/>
      <dgm:t>
        <a:bodyPr/>
        <a:lstStyle/>
        <a:p>
          <a:endParaRPr lang="en-US"/>
        </a:p>
      </dgm:t>
    </dgm:pt>
    <dgm:pt modelId="{8ECC34D3-D825-4236-95F2-4AD0F46322F5}" type="sibTrans" cxnId="{761E4DD9-1B3A-4962-AC27-64A9C2D99FD7}">
      <dgm:prSet/>
      <dgm:spPr/>
      <dgm:t>
        <a:bodyPr/>
        <a:lstStyle/>
        <a:p>
          <a:endParaRPr lang="en-US"/>
        </a:p>
      </dgm:t>
    </dgm:pt>
    <dgm:pt modelId="{F3CD15D9-E0D2-4A8E-B9DE-E94839471ED4}">
      <dgm:prSet/>
      <dgm:spPr/>
      <dgm:t>
        <a:bodyPr/>
        <a:lstStyle/>
        <a:p>
          <a:r>
            <a:rPr lang="en-US"/>
            <a:t>Schools receiving Title I funds to provide English language proficiency programs have additional responsibilities.</a:t>
          </a:r>
        </a:p>
      </dgm:t>
    </dgm:pt>
    <dgm:pt modelId="{5C61B6E4-A4ED-4EA4-8794-BDB56DDD07DD}" type="parTrans" cxnId="{AEA55F65-5C12-43C5-88C8-1371D83FF0DE}">
      <dgm:prSet/>
      <dgm:spPr/>
      <dgm:t>
        <a:bodyPr/>
        <a:lstStyle/>
        <a:p>
          <a:endParaRPr lang="en-US"/>
        </a:p>
      </dgm:t>
    </dgm:pt>
    <dgm:pt modelId="{48ECA272-BCA9-40EB-A755-C8E030D76429}" type="sibTrans" cxnId="{AEA55F65-5C12-43C5-88C8-1371D83FF0DE}">
      <dgm:prSet/>
      <dgm:spPr/>
      <dgm:t>
        <a:bodyPr/>
        <a:lstStyle/>
        <a:p>
          <a:endParaRPr lang="en-US"/>
        </a:p>
      </dgm:t>
    </dgm:pt>
    <dgm:pt modelId="{9DD74355-D2C2-4871-B7B5-19F0033A09F0}">
      <dgm:prSet/>
      <dgm:spPr/>
      <dgm:t>
        <a:bodyPr/>
        <a:lstStyle/>
        <a:p>
          <a:r>
            <a:rPr lang="en-US"/>
            <a:t>The district must notify parents if their children are in bilingual education or ESL classes and explain how the classes will help their children.</a:t>
          </a:r>
        </a:p>
      </dgm:t>
    </dgm:pt>
    <dgm:pt modelId="{6A7123B3-B924-4AAA-9065-040C8C806136}" type="parTrans" cxnId="{F2EF040D-CB4D-44D9-BEC6-B3F74CA5CD34}">
      <dgm:prSet/>
      <dgm:spPr/>
      <dgm:t>
        <a:bodyPr/>
        <a:lstStyle/>
        <a:p>
          <a:endParaRPr lang="en-US"/>
        </a:p>
      </dgm:t>
    </dgm:pt>
    <dgm:pt modelId="{40CAC3F7-B723-47FD-8305-DED118B2BB5C}" type="sibTrans" cxnId="{F2EF040D-CB4D-44D9-BEC6-B3F74CA5CD34}">
      <dgm:prSet/>
      <dgm:spPr/>
      <dgm:t>
        <a:bodyPr/>
        <a:lstStyle/>
        <a:p>
          <a:endParaRPr lang="en-US"/>
        </a:p>
      </dgm:t>
    </dgm:pt>
    <dgm:pt modelId="{7A60E481-16C1-460E-87CA-D17F5B227231}" type="pres">
      <dgm:prSet presAssocID="{7835DE63-2D4D-4D31-AC04-96841F70846F}" presName="linear" presStyleCnt="0">
        <dgm:presLayoutVars>
          <dgm:animLvl val="lvl"/>
          <dgm:resizeHandles val="exact"/>
        </dgm:presLayoutVars>
      </dgm:prSet>
      <dgm:spPr/>
    </dgm:pt>
    <dgm:pt modelId="{082AE8B7-02B1-4437-BCCB-53AF5534B2D1}" type="pres">
      <dgm:prSet presAssocID="{BCD0D5D6-25FE-441D-87DB-C75C515A9D63}" presName="parentText" presStyleLbl="node1" presStyleIdx="0" presStyleCnt="3">
        <dgm:presLayoutVars>
          <dgm:chMax val="0"/>
          <dgm:bulletEnabled val="1"/>
        </dgm:presLayoutVars>
      </dgm:prSet>
      <dgm:spPr/>
    </dgm:pt>
    <dgm:pt modelId="{39057E99-47B9-4DD6-BD1B-D14D5426F2F9}" type="pres">
      <dgm:prSet presAssocID="{8ECC34D3-D825-4236-95F2-4AD0F46322F5}" presName="spacer" presStyleCnt="0"/>
      <dgm:spPr/>
    </dgm:pt>
    <dgm:pt modelId="{0F047A1D-361B-41B1-B6F7-666C5AA46F9B}" type="pres">
      <dgm:prSet presAssocID="{F3CD15D9-E0D2-4A8E-B9DE-E94839471ED4}" presName="parentText" presStyleLbl="node1" presStyleIdx="1" presStyleCnt="3">
        <dgm:presLayoutVars>
          <dgm:chMax val="0"/>
          <dgm:bulletEnabled val="1"/>
        </dgm:presLayoutVars>
      </dgm:prSet>
      <dgm:spPr/>
    </dgm:pt>
    <dgm:pt modelId="{EE2A6CCC-6D4E-49D8-808F-CEFE9DC5C39F}" type="pres">
      <dgm:prSet presAssocID="{48ECA272-BCA9-40EB-A755-C8E030D76429}" presName="spacer" presStyleCnt="0"/>
      <dgm:spPr/>
    </dgm:pt>
    <dgm:pt modelId="{7CB2F186-5D36-4AA2-BDCD-3EBD48B6E651}" type="pres">
      <dgm:prSet presAssocID="{9DD74355-D2C2-4871-B7B5-19F0033A09F0}" presName="parentText" presStyleLbl="node1" presStyleIdx="2" presStyleCnt="3">
        <dgm:presLayoutVars>
          <dgm:chMax val="0"/>
          <dgm:bulletEnabled val="1"/>
        </dgm:presLayoutVars>
      </dgm:prSet>
      <dgm:spPr/>
    </dgm:pt>
  </dgm:ptLst>
  <dgm:cxnLst>
    <dgm:cxn modelId="{F2EF040D-CB4D-44D9-BEC6-B3F74CA5CD34}" srcId="{7835DE63-2D4D-4D31-AC04-96841F70846F}" destId="{9DD74355-D2C2-4871-B7B5-19F0033A09F0}" srcOrd="2" destOrd="0" parTransId="{6A7123B3-B924-4AAA-9065-040C8C806136}" sibTransId="{40CAC3F7-B723-47FD-8305-DED118B2BB5C}"/>
    <dgm:cxn modelId="{4743AB3E-09C3-4665-B2BE-881C872B0DCE}" type="presOf" srcId="{F3CD15D9-E0D2-4A8E-B9DE-E94839471ED4}" destId="{0F047A1D-361B-41B1-B6F7-666C5AA46F9B}" srcOrd="0" destOrd="0" presId="urn:microsoft.com/office/officeart/2005/8/layout/vList2"/>
    <dgm:cxn modelId="{AEA55F65-5C12-43C5-88C8-1371D83FF0DE}" srcId="{7835DE63-2D4D-4D31-AC04-96841F70846F}" destId="{F3CD15D9-E0D2-4A8E-B9DE-E94839471ED4}" srcOrd="1" destOrd="0" parTransId="{5C61B6E4-A4ED-4EA4-8794-BDB56DDD07DD}" sibTransId="{48ECA272-BCA9-40EB-A755-C8E030D76429}"/>
    <dgm:cxn modelId="{75AAFF49-BF34-4C49-A16F-BD8DE73AFED5}" type="presOf" srcId="{9DD74355-D2C2-4871-B7B5-19F0033A09F0}" destId="{7CB2F186-5D36-4AA2-BDCD-3EBD48B6E651}" srcOrd="0" destOrd="0" presId="urn:microsoft.com/office/officeart/2005/8/layout/vList2"/>
    <dgm:cxn modelId="{7CE3C473-78EE-4D7F-A6EB-E3186EC20D1E}" type="presOf" srcId="{BCD0D5D6-25FE-441D-87DB-C75C515A9D63}" destId="{082AE8B7-02B1-4437-BCCB-53AF5534B2D1}" srcOrd="0" destOrd="0" presId="urn:microsoft.com/office/officeart/2005/8/layout/vList2"/>
    <dgm:cxn modelId="{761E4DD9-1B3A-4962-AC27-64A9C2D99FD7}" srcId="{7835DE63-2D4D-4D31-AC04-96841F70846F}" destId="{BCD0D5D6-25FE-441D-87DB-C75C515A9D63}" srcOrd="0" destOrd="0" parTransId="{CB6D9FBD-21B7-4043-A5C1-25F288DB1B5E}" sibTransId="{8ECC34D3-D825-4236-95F2-4AD0F46322F5}"/>
    <dgm:cxn modelId="{67FC79F5-41E5-4D34-83A6-F91C15E9F71B}" type="presOf" srcId="{7835DE63-2D4D-4D31-AC04-96841F70846F}" destId="{7A60E481-16C1-460E-87CA-D17F5B227231}" srcOrd="0" destOrd="0" presId="urn:microsoft.com/office/officeart/2005/8/layout/vList2"/>
    <dgm:cxn modelId="{5ECC6906-C9B3-4AA1-9A48-73CAB4861866}" type="presParOf" srcId="{7A60E481-16C1-460E-87CA-D17F5B227231}" destId="{082AE8B7-02B1-4437-BCCB-53AF5534B2D1}" srcOrd="0" destOrd="0" presId="urn:microsoft.com/office/officeart/2005/8/layout/vList2"/>
    <dgm:cxn modelId="{99EFCAD5-5A09-4EF9-9FDB-8370378D1953}" type="presParOf" srcId="{7A60E481-16C1-460E-87CA-D17F5B227231}" destId="{39057E99-47B9-4DD6-BD1B-D14D5426F2F9}" srcOrd="1" destOrd="0" presId="urn:microsoft.com/office/officeart/2005/8/layout/vList2"/>
    <dgm:cxn modelId="{C8A7690B-77E3-4610-80FE-CDD29EF48AA0}" type="presParOf" srcId="{7A60E481-16C1-460E-87CA-D17F5B227231}" destId="{0F047A1D-361B-41B1-B6F7-666C5AA46F9B}" srcOrd="2" destOrd="0" presId="urn:microsoft.com/office/officeart/2005/8/layout/vList2"/>
    <dgm:cxn modelId="{C78AE7F5-20CF-4221-AAAE-670ABF1225FC}" type="presParOf" srcId="{7A60E481-16C1-460E-87CA-D17F5B227231}" destId="{EE2A6CCC-6D4E-49D8-808F-CEFE9DC5C39F}" srcOrd="3" destOrd="0" presId="urn:microsoft.com/office/officeart/2005/8/layout/vList2"/>
    <dgm:cxn modelId="{62EBDE79-D3FC-48C3-AA10-08683250374F}" type="presParOf" srcId="{7A60E481-16C1-460E-87CA-D17F5B227231}" destId="{7CB2F186-5D36-4AA2-BDCD-3EBD48B6E651}"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80E48-7486-4F9D-88F6-49D8EB8E606B}">
      <dsp:nvSpPr>
        <dsp:cNvPr id="0" name=""/>
        <dsp:cNvSpPr/>
      </dsp:nvSpPr>
      <dsp:spPr>
        <a:xfrm>
          <a:off x="0" y="0"/>
          <a:ext cx="2250280" cy="287488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441" tIns="330200" rIns="175441" bIns="330200" numCol="1" spcCol="1270" anchor="t" anchorCtr="0">
          <a:noAutofit/>
        </a:bodyPr>
        <a:lstStyle/>
        <a:p>
          <a:pPr marL="0" lvl="0" indent="0" algn="l" defTabSz="666750">
            <a:lnSpc>
              <a:spcPct val="90000"/>
            </a:lnSpc>
            <a:spcBef>
              <a:spcPct val="0"/>
            </a:spcBef>
            <a:spcAft>
              <a:spcPct val="35000"/>
            </a:spcAft>
            <a:buNone/>
          </a:pPr>
          <a:r>
            <a:rPr lang="en-US" sz="1500" kern="1200" dirty="0"/>
            <a:t>Title I, Part A funds may only be used to meet the needs of children identified as being in the greatest need of services. </a:t>
          </a:r>
        </a:p>
      </dsp:txBody>
      <dsp:txXfrm>
        <a:off x="0" y="1092455"/>
        <a:ext cx="2250280" cy="1724929"/>
      </dsp:txXfrm>
    </dsp:sp>
    <dsp:sp modelId="{1943F50C-F618-4A51-B41D-3CB3562E1EEA}">
      <dsp:nvSpPr>
        <dsp:cNvPr id="0" name=""/>
        <dsp:cNvSpPr/>
      </dsp:nvSpPr>
      <dsp:spPr>
        <a:xfrm>
          <a:off x="693907" y="287488"/>
          <a:ext cx="862464" cy="862464"/>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820212" y="413793"/>
        <a:ext cx="609854" cy="609854"/>
      </dsp:txXfrm>
    </dsp:sp>
    <dsp:sp modelId="{CA7E1A9E-5F94-466D-87CA-302A895AAC10}">
      <dsp:nvSpPr>
        <dsp:cNvPr id="0" name=""/>
        <dsp:cNvSpPr/>
      </dsp:nvSpPr>
      <dsp:spPr>
        <a:xfrm>
          <a:off x="0" y="2874811"/>
          <a:ext cx="2250280" cy="72"/>
        </a:xfrm>
        <a:prstGeom prst="rect">
          <a:avLst/>
        </a:prstGeom>
        <a:solidFill>
          <a:schemeClr val="accent2">
            <a:hueOff val="672631"/>
            <a:satOff val="-714"/>
            <a:lumOff val="549"/>
            <a:alphaOff val="0"/>
          </a:schemeClr>
        </a:solidFill>
        <a:ln w="15875" cap="rnd" cmpd="sng" algn="ctr">
          <a:solidFill>
            <a:schemeClr val="accent2">
              <a:hueOff val="672631"/>
              <a:satOff val="-714"/>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CCE94-8530-4EB3-BC0F-A479C5CAD348}">
      <dsp:nvSpPr>
        <dsp:cNvPr id="0" name=""/>
        <dsp:cNvSpPr/>
      </dsp:nvSpPr>
      <dsp:spPr>
        <a:xfrm>
          <a:off x="2475308" y="0"/>
          <a:ext cx="2250280" cy="2874882"/>
        </a:xfrm>
        <a:prstGeom prst="rect">
          <a:avLst/>
        </a:prstGeom>
        <a:solidFill>
          <a:schemeClr val="accent2">
            <a:tint val="40000"/>
            <a:alpha val="90000"/>
            <a:hueOff val="2091735"/>
            <a:satOff val="714"/>
            <a:lumOff val="220"/>
            <a:alphaOff val="0"/>
          </a:schemeClr>
        </a:solidFill>
        <a:ln w="15875" cap="rnd"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441" tIns="330200" rIns="175441" bIns="330200" numCol="1" spcCol="1270" anchor="t" anchorCtr="0">
          <a:noAutofit/>
        </a:bodyPr>
        <a:lstStyle/>
        <a:p>
          <a:pPr marL="0" lvl="0" indent="0" algn="l" defTabSz="666750">
            <a:lnSpc>
              <a:spcPct val="90000"/>
            </a:lnSpc>
            <a:spcBef>
              <a:spcPct val="0"/>
            </a:spcBef>
            <a:spcAft>
              <a:spcPct val="35000"/>
            </a:spcAft>
            <a:buNone/>
          </a:pPr>
          <a:r>
            <a:rPr lang="en-US" sz="1500" kern="1200" dirty="0"/>
            <a:t>Students must be selected using multiple, educationally-related, objective criteria. </a:t>
          </a:r>
        </a:p>
      </dsp:txBody>
      <dsp:txXfrm>
        <a:off x="2475308" y="1092455"/>
        <a:ext cx="2250280" cy="1724929"/>
      </dsp:txXfrm>
    </dsp:sp>
    <dsp:sp modelId="{AD6E05DF-D55F-49A9-AC52-2C9255E2CEDD}">
      <dsp:nvSpPr>
        <dsp:cNvPr id="0" name=""/>
        <dsp:cNvSpPr/>
      </dsp:nvSpPr>
      <dsp:spPr>
        <a:xfrm>
          <a:off x="3169216" y="287488"/>
          <a:ext cx="862464" cy="862464"/>
        </a:xfrm>
        <a:prstGeom prst="ellipse">
          <a:avLst/>
        </a:prstGeom>
        <a:solidFill>
          <a:schemeClr val="accent2">
            <a:hueOff val="1345262"/>
            <a:satOff val="-1429"/>
            <a:lumOff val="1098"/>
            <a:alphaOff val="0"/>
          </a:schemeClr>
        </a:solidFill>
        <a:ln w="15875" cap="rnd" cmpd="sng" algn="ctr">
          <a:solidFill>
            <a:schemeClr val="accent2">
              <a:hueOff val="1345262"/>
              <a:satOff val="-1429"/>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3295521" y="413793"/>
        <a:ext cx="609854" cy="609854"/>
      </dsp:txXfrm>
    </dsp:sp>
    <dsp:sp modelId="{A7D53DCD-26B6-4568-9F3F-0555F818D3BD}">
      <dsp:nvSpPr>
        <dsp:cNvPr id="0" name=""/>
        <dsp:cNvSpPr/>
      </dsp:nvSpPr>
      <dsp:spPr>
        <a:xfrm>
          <a:off x="2475308" y="2874811"/>
          <a:ext cx="2250280" cy="72"/>
        </a:xfrm>
        <a:prstGeom prst="rect">
          <a:avLst/>
        </a:prstGeom>
        <a:solidFill>
          <a:schemeClr val="accent2">
            <a:hueOff val="2017893"/>
            <a:satOff val="-2143"/>
            <a:lumOff val="1647"/>
            <a:alphaOff val="0"/>
          </a:schemeClr>
        </a:solidFill>
        <a:ln w="15875" cap="rnd" cmpd="sng" algn="ctr">
          <a:solidFill>
            <a:schemeClr val="accent2">
              <a:hueOff val="2017893"/>
              <a:satOff val="-2143"/>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0A2F9-15D8-40B9-B266-776613C36A2E}">
      <dsp:nvSpPr>
        <dsp:cNvPr id="0" name=""/>
        <dsp:cNvSpPr/>
      </dsp:nvSpPr>
      <dsp:spPr>
        <a:xfrm>
          <a:off x="4950616" y="0"/>
          <a:ext cx="2250280" cy="2874882"/>
        </a:xfrm>
        <a:prstGeom prst="rect">
          <a:avLst/>
        </a:prstGeom>
        <a:solidFill>
          <a:schemeClr val="accent2">
            <a:tint val="40000"/>
            <a:alpha val="90000"/>
            <a:hueOff val="4183470"/>
            <a:satOff val="1428"/>
            <a:lumOff val="439"/>
            <a:alphaOff val="0"/>
          </a:schemeClr>
        </a:solidFill>
        <a:ln w="15875" cap="rnd"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441" tIns="330200" rIns="175441" bIns="330200" numCol="1" spcCol="1270" anchor="t" anchorCtr="0">
          <a:noAutofit/>
        </a:bodyPr>
        <a:lstStyle/>
        <a:p>
          <a:pPr marL="0" lvl="0" indent="0" algn="l" defTabSz="666750">
            <a:lnSpc>
              <a:spcPct val="90000"/>
            </a:lnSpc>
            <a:spcBef>
              <a:spcPct val="0"/>
            </a:spcBef>
            <a:spcAft>
              <a:spcPct val="35000"/>
            </a:spcAft>
            <a:buNone/>
          </a:pPr>
          <a:r>
            <a:rPr lang="en-US" sz="1500" kern="1200" dirty="0"/>
            <a:t>All costs must be </a:t>
          </a:r>
          <a:r>
            <a:rPr lang="en-US" sz="1500" u="sng" kern="1200" dirty="0"/>
            <a:t>supplemental</a:t>
          </a:r>
          <a:r>
            <a:rPr lang="en-US" sz="1500" kern="1200" dirty="0"/>
            <a:t> and limited to services for eligible students. </a:t>
          </a:r>
        </a:p>
      </dsp:txBody>
      <dsp:txXfrm>
        <a:off x="4950616" y="1092455"/>
        <a:ext cx="2250280" cy="1724929"/>
      </dsp:txXfrm>
    </dsp:sp>
    <dsp:sp modelId="{13AFDF44-7368-4430-9614-7443ADC87987}">
      <dsp:nvSpPr>
        <dsp:cNvPr id="0" name=""/>
        <dsp:cNvSpPr/>
      </dsp:nvSpPr>
      <dsp:spPr>
        <a:xfrm>
          <a:off x="5644524" y="287488"/>
          <a:ext cx="862464" cy="862464"/>
        </a:xfrm>
        <a:prstGeom prst="ellipse">
          <a:avLst/>
        </a:prstGeom>
        <a:solidFill>
          <a:schemeClr val="accent2">
            <a:hueOff val="2690524"/>
            <a:satOff val="-2858"/>
            <a:lumOff val="2196"/>
            <a:alphaOff val="0"/>
          </a:schemeClr>
        </a:solidFill>
        <a:ln w="15875" cap="rnd" cmpd="sng" algn="ctr">
          <a:solidFill>
            <a:schemeClr val="accent2">
              <a:hueOff val="2690524"/>
              <a:satOff val="-2858"/>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5770829" y="413793"/>
        <a:ext cx="609854" cy="609854"/>
      </dsp:txXfrm>
    </dsp:sp>
    <dsp:sp modelId="{AF26BF66-C676-4A8D-B897-6BB571E473F2}">
      <dsp:nvSpPr>
        <dsp:cNvPr id="0" name=""/>
        <dsp:cNvSpPr/>
      </dsp:nvSpPr>
      <dsp:spPr>
        <a:xfrm>
          <a:off x="4950616" y="2874811"/>
          <a:ext cx="2250280" cy="72"/>
        </a:xfrm>
        <a:prstGeom prst="rect">
          <a:avLst/>
        </a:prstGeom>
        <a:solidFill>
          <a:schemeClr val="accent2">
            <a:hueOff val="3363155"/>
            <a:satOff val="-3572"/>
            <a:lumOff val="2745"/>
            <a:alphaOff val="0"/>
          </a:schemeClr>
        </a:solidFill>
        <a:ln w="15875" cap="rnd"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06B96-2B47-4F5D-B061-27C064F3CCC3}">
      <dsp:nvSpPr>
        <dsp:cNvPr id="0" name=""/>
        <dsp:cNvSpPr/>
      </dsp:nvSpPr>
      <dsp:spPr>
        <a:xfrm>
          <a:off x="887131" y="1640"/>
          <a:ext cx="3548524" cy="1681210"/>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851" tIns="427027" rIns="68851" bIns="427027" numCol="1" spcCol="1270" anchor="ctr" anchorCtr="0">
          <a:noAutofit/>
        </a:bodyPr>
        <a:lstStyle/>
        <a:p>
          <a:pPr marL="0" lvl="0" indent="0" algn="l" defTabSz="666750">
            <a:lnSpc>
              <a:spcPct val="90000"/>
            </a:lnSpc>
            <a:spcBef>
              <a:spcPct val="0"/>
            </a:spcBef>
            <a:spcAft>
              <a:spcPct val="35000"/>
            </a:spcAft>
            <a:buNone/>
          </a:pPr>
          <a:br>
            <a:rPr lang="en-US" sz="1500" kern="1200" dirty="0"/>
          </a:br>
          <a:r>
            <a:rPr lang="en-US" sz="1500" kern="1200" dirty="0"/>
            <a:t>academic achievement for career and college readiness</a:t>
          </a:r>
        </a:p>
      </dsp:txBody>
      <dsp:txXfrm>
        <a:off x="887131" y="1640"/>
        <a:ext cx="3548524" cy="1681210"/>
      </dsp:txXfrm>
    </dsp:sp>
    <dsp:sp modelId="{1FB5555F-AFD1-46C8-946D-3A27FB477BE0}">
      <dsp:nvSpPr>
        <dsp:cNvPr id="0" name=""/>
        <dsp:cNvSpPr/>
      </dsp:nvSpPr>
      <dsp:spPr>
        <a:xfrm>
          <a:off x="0" y="1640"/>
          <a:ext cx="887131" cy="1681210"/>
        </a:xfrm>
        <a:prstGeom prst="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rnd"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46944" tIns="166066" rIns="46944" bIns="166066" numCol="1" spcCol="1270" anchor="ctr" anchorCtr="0">
          <a:noAutofit/>
        </a:bodyPr>
        <a:lstStyle/>
        <a:p>
          <a:pPr marL="0" lvl="0" indent="0" algn="ctr" defTabSz="800100">
            <a:lnSpc>
              <a:spcPct val="90000"/>
            </a:lnSpc>
            <a:spcBef>
              <a:spcPct val="0"/>
            </a:spcBef>
            <a:spcAft>
              <a:spcPct val="35000"/>
            </a:spcAft>
            <a:buNone/>
          </a:pPr>
          <a:r>
            <a:rPr lang="en-US" sz="1800" kern="1200"/>
            <a:t>Increase</a:t>
          </a:r>
        </a:p>
      </dsp:txBody>
      <dsp:txXfrm>
        <a:off x="0" y="1640"/>
        <a:ext cx="887131" cy="1681210"/>
      </dsp:txXfrm>
    </dsp:sp>
    <dsp:sp modelId="{D2FC6F60-BF81-44FF-B38C-5E97A5146327}">
      <dsp:nvSpPr>
        <dsp:cNvPr id="0" name=""/>
        <dsp:cNvSpPr/>
      </dsp:nvSpPr>
      <dsp:spPr>
        <a:xfrm>
          <a:off x="887131" y="1783723"/>
          <a:ext cx="3548524" cy="1681210"/>
        </a:xfrm>
        <a:prstGeom prst="rect">
          <a:avLst/>
        </a:prstGeom>
        <a:solidFill>
          <a:schemeClr val="accent2">
            <a:tint val="40000"/>
            <a:alpha val="90000"/>
            <a:hueOff val="2091735"/>
            <a:satOff val="714"/>
            <a:lumOff val="220"/>
            <a:alphaOff val="0"/>
          </a:schemeClr>
        </a:solidFill>
        <a:ln w="9525" cap="rnd" cmpd="sng" algn="ctr">
          <a:solidFill>
            <a:schemeClr val="accent2">
              <a:tint val="40000"/>
              <a:alpha val="90000"/>
              <a:hueOff val="2091735"/>
              <a:satOff val="714"/>
              <a:lumOff val="2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851" tIns="427027" rIns="68851" bIns="427027" numCol="1" spcCol="1270" anchor="ctr" anchorCtr="0">
          <a:noAutofit/>
        </a:bodyPr>
        <a:lstStyle/>
        <a:p>
          <a:pPr marL="0" lvl="0" indent="0" algn="l" defTabSz="666750">
            <a:lnSpc>
              <a:spcPct val="90000"/>
            </a:lnSpc>
            <a:spcBef>
              <a:spcPct val="0"/>
            </a:spcBef>
            <a:spcAft>
              <a:spcPct val="35000"/>
            </a:spcAft>
            <a:buNone/>
          </a:pPr>
          <a:r>
            <a:rPr lang="en-US" sz="1500" kern="1200" dirty="0"/>
            <a:t>direct instructional support to students</a:t>
          </a:r>
        </a:p>
      </dsp:txBody>
      <dsp:txXfrm>
        <a:off x="887131" y="1783723"/>
        <a:ext cx="3548524" cy="1681210"/>
      </dsp:txXfrm>
    </dsp:sp>
    <dsp:sp modelId="{45C23724-8BEB-49CA-87B9-9EE59D56C6BB}">
      <dsp:nvSpPr>
        <dsp:cNvPr id="0" name=""/>
        <dsp:cNvSpPr/>
      </dsp:nvSpPr>
      <dsp:spPr>
        <a:xfrm>
          <a:off x="0" y="1783723"/>
          <a:ext cx="887131" cy="1681210"/>
        </a:xfrm>
        <a:prstGeom prst="rect">
          <a:avLst/>
        </a:prstGeom>
        <a:blipFill rotWithShape="1">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w="9525" cap="rnd" cmpd="sng" algn="ctr">
          <a:solidFill>
            <a:schemeClr val="accent2">
              <a:hueOff val="1681577"/>
              <a:satOff val="-1786"/>
              <a:lumOff val="137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46944" tIns="166066" rIns="46944" bIns="166066" numCol="1" spcCol="1270" anchor="ctr" anchorCtr="0">
          <a:noAutofit/>
        </a:bodyPr>
        <a:lstStyle/>
        <a:p>
          <a:pPr marL="0" lvl="0" indent="0" algn="ctr" defTabSz="800100">
            <a:lnSpc>
              <a:spcPct val="90000"/>
            </a:lnSpc>
            <a:spcBef>
              <a:spcPct val="0"/>
            </a:spcBef>
            <a:spcAft>
              <a:spcPct val="35000"/>
            </a:spcAft>
            <a:buNone/>
          </a:pPr>
          <a:r>
            <a:rPr lang="en-US" sz="1800" kern="1200"/>
            <a:t>Provide</a:t>
          </a:r>
        </a:p>
      </dsp:txBody>
      <dsp:txXfrm>
        <a:off x="0" y="1783723"/>
        <a:ext cx="887131" cy="1681210"/>
      </dsp:txXfrm>
    </dsp:sp>
    <dsp:sp modelId="{38140D5E-82F8-45FB-B989-853D7AE99202}">
      <dsp:nvSpPr>
        <dsp:cNvPr id="0" name=""/>
        <dsp:cNvSpPr/>
      </dsp:nvSpPr>
      <dsp:spPr>
        <a:xfrm>
          <a:off x="887131" y="3565806"/>
          <a:ext cx="3548524" cy="1681210"/>
        </a:xfrm>
        <a:prstGeom prst="rect">
          <a:avLst/>
        </a:prstGeom>
        <a:solidFill>
          <a:schemeClr val="accent2">
            <a:tint val="40000"/>
            <a:alpha val="90000"/>
            <a:hueOff val="4183470"/>
            <a:satOff val="1428"/>
            <a:lumOff val="439"/>
            <a:alphaOff val="0"/>
          </a:schemeClr>
        </a:solidFill>
        <a:ln w="9525" cap="rnd" cmpd="sng" algn="ctr">
          <a:solidFill>
            <a:schemeClr val="accent2">
              <a:tint val="40000"/>
              <a:alpha val="90000"/>
              <a:hueOff val="4183470"/>
              <a:satOff val="1428"/>
              <a:lumOff val="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851" tIns="427027" rIns="68851" bIns="427027" numCol="1" spcCol="1270" anchor="ctr" anchorCtr="0">
          <a:noAutofit/>
        </a:bodyPr>
        <a:lstStyle/>
        <a:p>
          <a:pPr marL="0" lvl="0" indent="0" algn="l" defTabSz="666750">
            <a:lnSpc>
              <a:spcPct val="90000"/>
            </a:lnSpc>
            <a:spcBef>
              <a:spcPct val="0"/>
            </a:spcBef>
            <a:spcAft>
              <a:spcPct val="35000"/>
            </a:spcAft>
            <a:buNone/>
          </a:pPr>
          <a:r>
            <a:rPr lang="en-US" sz="1500" kern="1200" dirty="0"/>
            <a:t>parent and family engagement </a:t>
          </a:r>
        </a:p>
      </dsp:txBody>
      <dsp:txXfrm>
        <a:off x="887131" y="3565806"/>
        <a:ext cx="3548524" cy="1681210"/>
      </dsp:txXfrm>
    </dsp:sp>
    <dsp:sp modelId="{1AC7EB91-E961-4992-950B-79C583DFF8F7}">
      <dsp:nvSpPr>
        <dsp:cNvPr id="0" name=""/>
        <dsp:cNvSpPr/>
      </dsp:nvSpPr>
      <dsp:spPr>
        <a:xfrm>
          <a:off x="0" y="3565806"/>
          <a:ext cx="887131" cy="1681210"/>
        </a:xfrm>
        <a:prstGeom prst="rect">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rnd"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46944" tIns="166066" rIns="46944" bIns="166066" numCol="1" spcCol="1270" anchor="ctr" anchorCtr="0">
          <a:noAutofit/>
        </a:bodyPr>
        <a:lstStyle/>
        <a:p>
          <a:pPr marL="0" lvl="0" indent="0" algn="ctr" defTabSz="800100">
            <a:lnSpc>
              <a:spcPct val="90000"/>
            </a:lnSpc>
            <a:spcBef>
              <a:spcPct val="0"/>
            </a:spcBef>
            <a:spcAft>
              <a:spcPct val="35000"/>
            </a:spcAft>
            <a:buNone/>
          </a:pPr>
          <a:r>
            <a:rPr lang="en-US" sz="1800" kern="1200"/>
            <a:t>Promote</a:t>
          </a:r>
        </a:p>
      </dsp:txBody>
      <dsp:txXfrm>
        <a:off x="0" y="3565806"/>
        <a:ext cx="887131" cy="1681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3DE40-B091-4EBB-BF6C-E345886A9FB0}">
      <dsp:nvSpPr>
        <dsp:cNvPr id="0" name=""/>
        <dsp:cNvSpPr/>
      </dsp:nvSpPr>
      <dsp:spPr>
        <a:xfrm>
          <a:off x="-1485" y="193243"/>
          <a:ext cx="7410450" cy="1532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B7CD61-4490-4079-8690-E2C76B123138}">
      <dsp:nvSpPr>
        <dsp:cNvPr id="0" name=""/>
        <dsp:cNvSpPr/>
      </dsp:nvSpPr>
      <dsp:spPr>
        <a:xfrm>
          <a:off x="462152" y="538098"/>
          <a:ext cx="844626" cy="8429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7DC2CB-6266-4146-9D5A-18FA6E624686}">
      <dsp:nvSpPr>
        <dsp:cNvPr id="0" name=""/>
        <dsp:cNvSpPr/>
      </dsp:nvSpPr>
      <dsp:spPr>
        <a:xfrm>
          <a:off x="1770417" y="193243"/>
          <a:ext cx="3334702" cy="153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68" tIns="162368" rIns="162368" bIns="162368" numCol="1" spcCol="1270" anchor="ctr" anchorCtr="0">
          <a:noAutofit/>
        </a:bodyPr>
        <a:lstStyle/>
        <a:p>
          <a:pPr marL="0" lvl="0" indent="0" algn="l" defTabSz="622300">
            <a:lnSpc>
              <a:spcPct val="100000"/>
            </a:lnSpc>
            <a:spcBef>
              <a:spcPct val="0"/>
            </a:spcBef>
            <a:spcAft>
              <a:spcPct val="35000"/>
            </a:spcAft>
            <a:buNone/>
          </a:pPr>
          <a:r>
            <a:rPr lang="en-US" sz="1400" kern="1200" dirty="0"/>
            <a:t>Academic Intervention Services (AIS) are services designed to help students (who score below State-designated performance standards) achieve the learning standards in ELA and Math in grades K-12 and Social Studies and Science in grades 4-12. </a:t>
          </a:r>
        </a:p>
      </dsp:txBody>
      <dsp:txXfrm>
        <a:off x="1770417" y="193243"/>
        <a:ext cx="3334702" cy="1534185"/>
      </dsp:txXfrm>
    </dsp:sp>
    <dsp:sp modelId="{5D829AD2-ADE1-43ED-A2E0-7F2217224CF4}">
      <dsp:nvSpPr>
        <dsp:cNvPr id="0" name=""/>
        <dsp:cNvSpPr/>
      </dsp:nvSpPr>
      <dsp:spPr>
        <a:xfrm>
          <a:off x="5105119" y="193243"/>
          <a:ext cx="2298643" cy="1532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09" tIns="162209" rIns="162209" bIns="162209" numCol="1" spcCol="1270" anchor="ctr" anchorCtr="0">
          <a:noAutofit/>
        </a:bodyPr>
        <a:lstStyle/>
        <a:p>
          <a:pPr marL="0" lvl="0" indent="0" algn="l" defTabSz="488950">
            <a:lnSpc>
              <a:spcPct val="100000"/>
            </a:lnSpc>
            <a:spcBef>
              <a:spcPct val="0"/>
            </a:spcBef>
            <a:spcAft>
              <a:spcPct val="35000"/>
            </a:spcAft>
            <a:buNone/>
          </a:pPr>
          <a:r>
            <a:rPr lang="en-US" sz="1100" kern="1200"/>
            <a:t>AIS Services include:</a:t>
          </a:r>
        </a:p>
        <a:p>
          <a:pPr marL="0" lvl="0" indent="0" algn="l" defTabSz="488950">
            <a:lnSpc>
              <a:spcPct val="100000"/>
            </a:lnSpc>
            <a:spcBef>
              <a:spcPct val="0"/>
            </a:spcBef>
            <a:spcAft>
              <a:spcPct val="35000"/>
            </a:spcAft>
            <a:buNone/>
          </a:pPr>
          <a:r>
            <a:rPr lang="en-US" sz="1100" kern="1200" dirty="0"/>
            <a:t>Additional instruction that supplements the general curriculum</a:t>
          </a:r>
        </a:p>
        <a:p>
          <a:pPr marL="0" lvl="0" indent="0" algn="l" defTabSz="488950">
            <a:lnSpc>
              <a:spcPct val="100000"/>
            </a:lnSpc>
            <a:spcBef>
              <a:spcPct val="0"/>
            </a:spcBef>
            <a:spcAft>
              <a:spcPct val="35000"/>
            </a:spcAft>
            <a:buNone/>
          </a:pPr>
          <a:r>
            <a:rPr lang="en-US" sz="1100" kern="1200"/>
            <a:t>Student support services needed to address barriers to improved academic performance</a:t>
          </a:r>
        </a:p>
      </dsp:txBody>
      <dsp:txXfrm>
        <a:off x="5105119" y="193243"/>
        <a:ext cx="2298643" cy="1532687"/>
      </dsp:txXfrm>
    </dsp:sp>
    <dsp:sp modelId="{ED861746-5B2A-4878-9746-CC99604DAF35}">
      <dsp:nvSpPr>
        <dsp:cNvPr id="0" name=""/>
        <dsp:cNvSpPr/>
      </dsp:nvSpPr>
      <dsp:spPr>
        <a:xfrm>
          <a:off x="-1485" y="2018204"/>
          <a:ext cx="7410450" cy="1532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2A453-7633-4219-A45E-724898573D1F}">
      <dsp:nvSpPr>
        <dsp:cNvPr id="0" name=""/>
        <dsp:cNvSpPr/>
      </dsp:nvSpPr>
      <dsp:spPr>
        <a:xfrm>
          <a:off x="462152" y="2351226"/>
          <a:ext cx="844626" cy="8429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5AB078-C1AA-4524-95D1-058E3CD46403}">
      <dsp:nvSpPr>
        <dsp:cNvPr id="0" name=""/>
        <dsp:cNvSpPr/>
      </dsp:nvSpPr>
      <dsp:spPr>
        <a:xfrm>
          <a:off x="1770417" y="2006371"/>
          <a:ext cx="3334702" cy="153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68" tIns="162368" rIns="162368" bIns="162368" numCol="1" spcCol="1270" anchor="ctr" anchorCtr="0">
          <a:noAutofit/>
        </a:bodyPr>
        <a:lstStyle/>
        <a:p>
          <a:pPr marL="0" lvl="0" indent="0" algn="l" defTabSz="622300">
            <a:lnSpc>
              <a:spcPct val="100000"/>
            </a:lnSpc>
            <a:spcBef>
              <a:spcPct val="0"/>
            </a:spcBef>
            <a:spcAft>
              <a:spcPct val="35000"/>
            </a:spcAft>
            <a:buNone/>
          </a:pPr>
          <a:r>
            <a:rPr lang="en-US" sz="1400" kern="1200" dirty="0"/>
            <a:t>Parental Notification</a:t>
          </a:r>
        </a:p>
      </dsp:txBody>
      <dsp:txXfrm>
        <a:off x="1770417" y="2006371"/>
        <a:ext cx="3334702" cy="1534185"/>
      </dsp:txXfrm>
    </dsp:sp>
    <dsp:sp modelId="{4A392614-0AFB-41DC-8753-FD239F8271E2}">
      <dsp:nvSpPr>
        <dsp:cNvPr id="0" name=""/>
        <dsp:cNvSpPr/>
      </dsp:nvSpPr>
      <dsp:spPr>
        <a:xfrm>
          <a:off x="5096948" y="2006371"/>
          <a:ext cx="2314987" cy="1532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09" tIns="162209" rIns="162209" bIns="162209" numCol="1" spcCol="1270" anchor="ctr" anchorCtr="0">
          <a:noAutofit/>
        </a:bodyPr>
        <a:lstStyle/>
        <a:p>
          <a:pPr marL="0" lvl="0" indent="0" algn="l" defTabSz="488950">
            <a:lnSpc>
              <a:spcPct val="100000"/>
            </a:lnSpc>
            <a:spcBef>
              <a:spcPct val="0"/>
            </a:spcBef>
            <a:spcAft>
              <a:spcPct val="35000"/>
            </a:spcAft>
            <a:buNone/>
          </a:pPr>
          <a:r>
            <a:rPr lang="en-US" sz="1100" kern="1200" dirty="0"/>
            <a:t>Schools must notify parents about:</a:t>
          </a:r>
        </a:p>
        <a:p>
          <a:pPr marL="0" lvl="0" indent="0" algn="l" defTabSz="488950">
            <a:lnSpc>
              <a:spcPct val="100000"/>
            </a:lnSpc>
            <a:spcBef>
              <a:spcPct val="0"/>
            </a:spcBef>
            <a:spcAft>
              <a:spcPct val="35000"/>
            </a:spcAft>
            <a:buNone/>
          </a:pPr>
          <a:r>
            <a:rPr lang="en-US" sz="1100" kern="1200" dirty="0"/>
            <a:t>the type and intensity of services provided</a:t>
          </a:r>
        </a:p>
        <a:p>
          <a:pPr marL="0" lvl="0" indent="0" algn="l" defTabSz="488950">
            <a:lnSpc>
              <a:spcPct val="100000"/>
            </a:lnSpc>
            <a:spcBef>
              <a:spcPct val="0"/>
            </a:spcBef>
            <a:spcAft>
              <a:spcPct val="35000"/>
            </a:spcAft>
            <a:buNone/>
          </a:pPr>
          <a:r>
            <a:rPr lang="en-US" sz="1100" kern="1200" dirty="0"/>
            <a:t>why their child will receive AIS services </a:t>
          </a:r>
        </a:p>
        <a:p>
          <a:pPr marL="0" lvl="0" indent="0" algn="l" defTabSz="488950">
            <a:lnSpc>
              <a:spcPct val="100000"/>
            </a:lnSpc>
            <a:spcBef>
              <a:spcPct val="0"/>
            </a:spcBef>
            <a:spcAft>
              <a:spcPct val="35000"/>
            </a:spcAft>
            <a:buNone/>
          </a:pPr>
          <a:r>
            <a:rPr lang="en-US" sz="1100" kern="1200" dirty="0"/>
            <a:t>why and when services have concluded.</a:t>
          </a:r>
        </a:p>
      </dsp:txBody>
      <dsp:txXfrm>
        <a:off x="5096948" y="2006371"/>
        <a:ext cx="2314987" cy="1532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2E744-1BC8-48D0-80C5-544993D3F8C7}">
      <dsp:nvSpPr>
        <dsp:cNvPr id="0" name=""/>
        <dsp:cNvSpPr/>
      </dsp:nvSpPr>
      <dsp:spPr>
        <a:xfrm>
          <a:off x="0" y="4739"/>
          <a:ext cx="4435656" cy="10381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44E42-0228-4D0A-8682-FEE002D8AB73}">
      <dsp:nvSpPr>
        <dsp:cNvPr id="0" name=""/>
        <dsp:cNvSpPr/>
      </dsp:nvSpPr>
      <dsp:spPr>
        <a:xfrm>
          <a:off x="314026" y="238312"/>
          <a:ext cx="571515" cy="570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A338F4-0FFC-4E4A-B1BC-28D662F3FCC8}">
      <dsp:nvSpPr>
        <dsp:cNvPr id="0" name=""/>
        <dsp:cNvSpPr/>
      </dsp:nvSpPr>
      <dsp:spPr>
        <a:xfrm>
          <a:off x="1199567" y="4739"/>
          <a:ext cx="3199754" cy="11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3" tIns="116733" rIns="116733" bIns="116733" numCol="1" spcCol="1270" anchor="ctr" anchorCtr="0">
          <a:noAutofit/>
        </a:bodyPr>
        <a:lstStyle/>
        <a:p>
          <a:pPr marL="0" lvl="0" indent="0" algn="l" defTabSz="622300">
            <a:lnSpc>
              <a:spcPct val="90000"/>
            </a:lnSpc>
            <a:spcBef>
              <a:spcPct val="0"/>
            </a:spcBef>
            <a:spcAft>
              <a:spcPct val="35000"/>
            </a:spcAft>
            <a:buNone/>
          </a:pPr>
          <a:r>
            <a:rPr lang="en-US" sz="1400" kern="1200"/>
            <a:t>All students in grades K-4 are screened in order to determine which students are not making adequate academic progress.</a:t>
          </a:r>
        </a:p>
      </dsp:txBody>
      <dsp:txXfrm>
        <a:off x="1199567" y="4739"/>
        <a:ext cx="3199754" cy="1102985"/>
      </dsp:txXfrm>
    </dsp:sp>
    <dsp:sp modelId="{BE5A272C-89AB-4D53-A11B-00F1B3F42C84}">
      <dsp:nvSpPr>
        <dsp:cNvPr id="0" name=""/>
        <dsp:cNvSpPr/>
      </dsp:nvSpPr>
      <dsp:spPr>
        <a:xfrm>
          <a:off x="0" y="1383470"/>
          <a:ext cx="4435656" cy="10381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BAEC6-D5ED-4E50-B0A1-07D92D1E2ABA}">
      <dsp:nvSpPr>
        <dsp:cNvPr id="0" name=""/>
        <dsp:cNvSpPr/>
      </dsp:nvSpPr>
      <dsp:spPr>
        <a:xfrm>
          <a:off x="314026" y="1617043"/>
          <a:ext cx="571515" cy="570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1A3011-336D-4E8D-AB65-F3ADD47EFCC4}">
      <dsp:nvSpPr>
        <dsp:cNvPr id="0" name=""/>
        <dsp:cNvSpPr/>
      </dsp:nvSpPr>
      <dsp:spPr>
        <a:xfrm>
          <a:off x="1199567" y="1383470"/>
          <a:ext cx="3199754" cy="11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3" tIns="116733" rIns="116733" bIns="116733" numCol="1" spcCol="1270" anchor="ctr" anchorCtr="0">
          <a:noAutofit/>
        </a:bodyPr>
        <a:lstStyle/>
        <a:p>
          <a:pPr marL="0" lvl="0" indent="0" algn="l" defTabSz="622300">
            <a:lnSpc>
              <a:spcPct val="90000"/>
            </a:lnSpc>
            <a:spcBef>
              <a:spcPct val="0"/>
            </a:spcBef>
            <a:spcAft>
              <a:spcPct val="35000"/>
            </a:spcAft>
            <a:buNone/>
          </a:pPr>
          <a:r>
            <a:rPr lang="en-US" sz="1400" kern="1200"/>
            <a:t>Instruction is matched to student need at increasing levels of targeted intervention.</a:t>
          </a:r>
        </a:p>
      </dsp:txBody>
      <dsp:txXfrm>
        <a:off x="1199567" y="1383470"/>
        <a:ext cx="3199754" cy="1102985"/>
      </dsp:txXfrm>
    </dsp:sp>
    <dsp:sp modelId="{936D52AF-0E73-47B5-8EA5-CC4FA105670B}">
      <dsp:nvSpPr>
        <dsp:cNvPr id="0" name=""/>
        <dsp:cNvSpPr/>
      </dsp:nvSpPr>
      <dsp:spPr>
        <a:xfrm>
          <a:off x="0" y="2762201"/>
          <a:ext cx="4435656" cy="10381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C9391-AF67-4274-88C4-E62E36E645B1}">
      <dsp:nvSpPr>
        <dsp:cNvPr id="0" name=""/>
        <dsp:cNvSpPr/>
      </dsp:nvSpPr>
      <dsp:spPr>
        <a:xfrm>
          <a:off x="314026" y="2995774"/>
          <a:ext cx="571515" cy="5709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CAF976-018F-4550-972E-18C08528FA20}">
      <dsp:nvSpPr>
        <dsp:cNvPr id="0" name=""/>
        <dsp:cNvSpPr/>
      </dsp:nvSpPr>
      <dsp:spPr>
        <a:xfrm>
          <a:off x="1199567" y="2762201"/>
          <a:ext cx="3199754" cy="11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3" tIns="116733" rIns="116733" bIns="116733" numCol="1" spcCol="1270" anchor="ctr" anchorCtr="0">
          <a:noAutofit/>
        </a:bodyPr>
        <a:lstStyle/>
        <a:p>
          <a:pPr marL="0" lvl="0" indent="0" algn="l" defTabSz="622300">
            <a:lnSpc>
              <a:spcPct val="90000"/>
            </a:lnSpc>
            <a:spcBef>
              <a:spcPct val="0"/>
            </a:spcBef>
            <a:spcAft>
              <a:spcPct val="35000"/>
            </a:spcAft>
            <a:buNone/>
          </a:pPr>
          <a:r>
            <a:rPr lang="en-US" sz="1400" kern="1200"/>
            <a:t>Student progress is monitored to determine if the intervention methods are working.</a:t>
          </a:r>
        </a:p>
      </dsp:txBody>
      <dsp:txXfrm>
        <a:off x="1199567" y="2762201"/>
        <a:ext cx="3199754" cy="1102985"/>
      </dsp:txXfrm>
    </dsp:sp>
    <dsp:sp modelId="{8DE7D12E-CC17-4B8A-8177-9037C0905811}">
      <dsp:nvSpPr>
        <dsp:cNvPr id="0" name=""/>
        <dsp:cNvSpPr/>
      </dsp:nvSpPr>
      <dsp:spPr>
        <a:xfrm>
          <a:off x="0" y="4140932"/>
          <a:ext cx="4435656" cy="10381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F9AEA-F79C-4D9D-9D22-E39948242486}">
      <dsp:nvSpPr>
        <dsp:cNvPr id="0" name=""/>
        <dsp:cNvSpPr/>
      </dsp:nvSpPr>
      <dsp:spPr>
        <a:xfrm>
          <a:off x="314333" y="4374506"/>
          <a:ext cx="571515" cy="5709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352484-955F-4046-B41D-52FAC17723FC}">
      <dsp:nvSpPr>
        <dsp:cNvPr id="0" name=""/>
        <dsp:cNvSpPr/>
      </dsp:nvSpPr>
      <dsp:spPr>
        <a:xfrm>
          <a:off x="1200181" y="4140932"/>
          <a:ext cx="3160463" cy="11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3" tIns="116733" rIns="116733" bIns="116733" numCol="1" spcCol="1270" anchor="ctr" anchorCtr="0">
          <a:noAutofit/>
        </a:bodyPr>
        <a:lstStyle/>
        <a:p>
          <a:pPr marL="0" lvl="0" indent="0" algn="l" defTabSz="622300">
            <a:lnSpc>
              <a:spcPct val="90000"/>
            </a:lnSpc>
            <a:spcBef>
              <a:spcPct val="0"/>
            </a:spcBef>
            <a:spcAft>
              <a:spcPct val="35000"/>
            </a:spcAft>
            <a:buNone/>
          </a:pPr>
          <a:r>
            <a:rPr lang="en-US" sz="1400" kern="1200"/>
            <a:t>A written notification is sent to parents when the level of intervention needed for academic progress exceeds that provided to students in the general education classroom.</a:t>
          </a:r>
        </a:p>
      </dsp:txBody>
      <dsp:txXfrm>
        <a:off x="1200181" y="4140932"/>
        <a:ext cx="3160463" cy="1102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AE8B7-02B1-4437-BCCB-53AF5534B2D1}">
      <dsp:nvSpPr>
        <dsp:cNvPr id="0" name=""/>
        <dsp:cNvSpPr/>
      </dsp:nvSpPr>
      <dsp:spPr>
        <a:xfrm>
          <a:off x="0" y="109728"/>
          <a:ext cx="4435656" cy="1638000"/>
        </a:xfrm>
        <a:prstGeom prst="round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 New York State, English Language Learners (ELLs) receive intensive English as a second language (ESL) instruction in bilingual education programs or in ESL programs.</a:t>
          </a:r>
        </a:p>
      </dsp:txBody>
      <dsp:txXfrm>
        <a:off x="79961" y="189689"/>
        <a:ext cx="4275734" cy="1478078"/>
      </dsp:txXfrm>
    </dsp:sp>
    <dsp:sp modelId="{0F047A1D-361B-41B1-B6F7-666C5AA46F9B}">
      <dsp:nvSpPr>
        <dsp:cNvPr id="0" name=""/>
        <dsp:cNvSpPr/>
      </dsp:nvSpPr>
      <dsp:spPr>
        <a:xfrm>
          <a:off x="0" y="1805328"/>
          <a:ext cx="4435656" cy="1638000"/>
        </a:xfrm>
        <a:prstGeom prst="roundRect">
          <a:avLst/>
        </a:prstGeom>
        <a:blipFill rotWithShape="1">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Schools receiving Title I funds to provide English language proficiency programs have additional responsibilities.</a:t>
          </a:r>
        </a:p>
      </dsp:txBody>
      <dsp:txXfrm>
        <a:off x="79961" y="1885289"/>
        <a:ext cx="4275734" cy="1478078"/>
      </dsp:txXfrm>
    </dsp:sp>
    <dsp:sp modelId="{7CB2F186-5D36-4AA2-BDCD-3EBD48B6E651}">
      <dsp:nvSpPr>
        <dsp:cNvPr id="0" name=""/>
        <dsp:cNvSpPr/>
      </dsp:nvSpPr>
      <dsp:spPr>
        <a:xfrm>
          <a:off x="0" y="3500928"/>
          <a:ext cx="4435656" cy="1638000"/>
        </a:xfrm>
        <a:prstGeom prst="roundRect">
          <a:avLst/>
        </a:prstGeom>
        <a:blipFill rotWithShape="1">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district must notify parents if their children are in bilingual education or ESL classes and explain how the classes will help their children.</a:t>
          </a:r>
        </a:p>
      </dsp:txBody>
      <dsp:txXfrm>
        <a:off x="79961" y="3580889"/>
        <a:ext cx="4275734" cy="147807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dirty="0"/>
            </a:lvl1pPr>
          </a:lstStyle>
          <a:p>
            <a:pPr>
              <a:defRPr/>
            </a:pPr>
            <a:endParaRPr lang="en-US"/>
          </a:p>
        </p:txBody>
      </p:sp>
      <p:sp>
        <p:nvSpPr>
          <p:cNvPr id="97283"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dirty="0"/>
            </a:lvl1pPr>
          </a:lstStyle>
          <a:p>
            <a:pPr>
              <a:defRPr/>
            </a:pPr>
            <a:endParaRPr lang="en-US"/>
          </a:p>
        </p:txBody>
      </p:sp>
      <p:sp>
        <p:nvSpPr>
          <p:cNvPr id="97284"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dirty="0"/>
            </a:lvl1pPr>
          </a:lstStyle>
          <a:p>
            <a:pPr>
              <a:defRPr/>
            </a:pPr>
            <a:endParaRPr lang="en-US"/>
          </a:p>
        </p:txBody>
      </p:sp>
      <p:sp>
        <p:nvSpPr>
          <p:cNvPr id="97285"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27A64B4-5C6E-45BB-B4C0-B306A2B56BFB}" type="slidenum">
              <a:rPr lang="en-US"/>
              <a:pPr>
                <a:defRPr/>
              </a:pPr>
              <a:t>‹#›</a:t>
            </a:fld>
            <a:endParaRPr lang="en-US" dirty="0"/>
          </a:p>
        </p:txBody>
      </p:sp>
    </p:spTree>
    <p:extLst>
      <p:ext uri="{BB962C8B-B14F-4D97-AF65-F5344CB8AC3E}">
        <p14:creationId xmlns:p14="http://schemas.microsoft.com/office/powerpoint/2010/main" val="3661696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dirty="0"/>
            </a:lvl1pPr>
          </a:lstStyle>
          <a:p>
            <a:pPr>
              <a:defRPr/>
            </a:pPr>
            <a:endParaRPr lang="en-US"/>
          </a:p>
        </p:txBody>
      </p:sp>
      <p:sp>
        <p:nvSpPr>
          <p:cNvPr id="8909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dirty="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dirty="0"/>
            </a:lvl1pPr>
          </a:lstStyle>
          <a:p>
            <a:pPr>
              <a:defRPr/>
            </a:pPr>
            <a:endParaRPr lang="en-US"/>
          </a:p>
        </p:txBody>
      </p:sp>
      <p:sp>
        <p:nvSpPr>
          <p:cNvPr id="8909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BC259FE0-A243-4920-9271-ECD82653EE12}" type="slidenum">
              <a:rPr lang="en-US"/>
              <a:pPr>
                <a:defRPr/>
              </a:pPr>
              <a:t>‹#›</a:t>
            </a:fld>
            <a:endParaRPr lang="en-US" dirty="0"/>
          </a:p>
        </p:txBody>
      </p:sp>
    </p:spTree>
    <p:extLst>
      <p:ext uri="{BB962C8B-B14F-4D97-AF65-F5344CB8AC3E}">
        <p14:creationId xmlns:p14="http://schemas.microsoft.com/office/powerpoint/2010/main" val="2703923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BCBB408A-ABC3-41F0-9694-749584ACFC00}" type="slidenum">
              <a:rPr lang="en-US" smtClean="0"/>
              <a:pPr>
                <a:defRPr/>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23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125969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33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84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2998937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018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86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BB1F01-38E4-4E28-BB86-8D7D3BC76525}" type="slidenum">
              <a:rPr lang="en-US" smtClean="0"/>
              <a:pPr>
                <a:defRPr/>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198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00E4D7-6372-44E0-9290-051B1F29028A}" type="slidenum">
              <a:rPr lang="en-US" smtClean="0"/>
              <a:pPr>
                <a:defRPr/>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64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D8271F-871F-4B2F-B53A-AF20D1B40D5B}" type="slidenum">
              <a:rPr lang="en-US" smtClean="0"/>
              <a:pPr>
                <a:defRPr/>
              </a:pPr>
              <a:t>‹#›</a:t>
            </a:fld>
            <a:endParaRPr lang="en-US" dirty="0"/>
          </a:p>
        </p:txBody>
      </p:sp>
    </p:spTree>
    <p:extLst>
      <p:ext uri="{BB962C8B-B14F-4D97-AF65-F5344CB8AC3E}">
        <p14:creationId xmlns:p14="http://schemas.microsoft.com/office/powerpoint/2010/main" val="99171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205957-65B0-40F2-B65F-3D648CA24F18}" type="slidenum">
              <a:rPr lang="en-US" smtClean="0"/>
              <a:pPr>
                <a:defRPr/>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93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317958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99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0A7DCFD-6FBC-44A8-8727-FF648DF94C67}" type="slidenum">
              <a:rPr lang="en-US" smtClean="0"/>
              <a:pPr>
                <a:defRPr/>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68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E2521DD-9931-42ED-A748-4AF892765598}" type="slidenum">
              <a:rPr lang="en-US" smtClean="0"/>
              <a:pPr>
                <a:defRPr/>
              </a:pPr>
              <a:t>‹#›</a:t>
            </a:fld>
            <a:endParaRPr lang="en-US" dirty="0"/>
          </a:p>
        </p:txBody>
      </p:sp>
    </p:spTree>
    <p:extLst>
      <p:ext uri="{BB962C8B-B14F-4D97-AF65-F5344CB8AC3E}">
        <p14:creationId xmlns:p14="http://schemas.microsoft.com/office/powerpoint/2010/main" val="77867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48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25937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170837147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9.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Layout" Target="../slideLayouts/slideLayout2.xml"/><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4.png"/><Relationship Id="rId11" Type="http://schemas.microsoft.com/office/2007/relationships/diagramDrawing" Target="../diagrams/drawing3.xml"/><Relationship Id="rId5" Type="http://schemas.openxmlformats.org/officeDocument/2006/relationships/image" Target="../media/image13.png"/><Relationship Id="rId10" Type="http://schemas.openxmlformats.org/officeDocument/2006/relationships/diagramColors" Target="../diagrams/colors3.xml"/><Relationship Id="rId4" Type="http://schemas.openxmlformats.org/officeDocument/2006/relationships/image" Target="../media/image7.jpeg"/><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9.png"/><Relationship Id="rId4" Type="http://schemas.openxmlformats.org/officeDocument/2006/relationships/image" Target="../media/image12.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9.png"/><Relationship Id="rId4" Type="http://schemas.openxmlformats.org/officeDocument/2006/relationships/image" Target="../media/image12.pn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7.jpeg"/><Relationship Id="rId9" Type="http://schemas.openxmlformats.org/officeDocument/2006/relationships/hyperlink" Target="http://www.bathcsd.org/"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9.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9.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hyperlink" Target="https://data.nysed.gov/" TargetMode="External"/><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9.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9.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hyperlink" Target="http://www.nysed.gov/essa/new-york-state-essa-funded-programs-complaint-procedures" TargetMode="External"/><Relationship Id="rId5" Type="http://schemas.openxmlformats.org/officeDocument/2006/relationships/hyperlink" Target="http://www.bathcsd.org/" TargetMode="Externa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hyperlink" Target="mailto:bryan@bathcsd.org" TargetMode="External"/><Relationship Id="rId3" Type="http://schemas.openxmlformats.org/officeDocument/2006/relationships/slideLayout" Target="../slideLayouts/slideLayout6.xml"/><Relationship Id="rId7" Type="http://schemas.openxmlformats.org/officeDocument/2006/relationships/hyperlink" Target="mailto:tdesalvo@bathcsd.org" TargetMode="Externa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hyperlink" Target="mailto:aenser@bathcsd.org" TargetMode="External"/><Relationship Id="rId5" Type="http://schemas.openxmlformats.org/officeDocument/2006/relationships/hyperlink" Target="mailto:klong@bathcsd.org" TargetMode="External"/><Relationship Id="rId4" Type="http://schemas.openxmlformats.org/officeDocument/2006/relationships/hyperlink" Target="mailto:sjacobs@bathcsd.org" TargetMode="External"/><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hyperlink" Target="http://www2.ed.gov/parents/landing.jhtml" TargetMode="External"/><Relationship Id="rId5" Type="http://schemas.openxmlformats.org/officeDocument/2006/relationships/hyperlink" Target="http://www.nysed.gov/curriculum-instruction/new-york-state-education-department-resources-parents-and-families"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9.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9.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image" Target="../media/image7.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9.png"/><Relationship Id="rId4" Type="http://schemas.openxmlformats.org/officeDocument/2006/relationships/image" Target="../media/image12.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9.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9173373" cy="659658"/>
            <a:chOff x="-16934" y="3123631"/>
            <a:chExt cx="12231160" cy="659658"/>
          </a:xfrm>
        </p:grpSpPr>
        <p:sp>
          <p:nvSpPr>
            <p:cNvPr id="78"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78">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80"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050" name="Rectangle 2"/>
          <p:cNvSpPr>
            <a:spLocks noGrp="1" noChangeArrowheads="1"/>
          </p:cNvSpPr>
          <p:nvPr>
            <p:ph type="ctrTitle"/>
          </p:nvPr>
        </p:nvSpPr>
        <p:spPr>
          <a:xfrm>
            <a:off x="2019298" y="1667931"/>
            <a:ext cx="5111752" cy="1718733"/>
          </a:xfrm>
        </p:spPr>
        <p:txBody>
          <a:bodyPr>
            <a:normAutofit fontScale="90000"/>
          </a:bodyPr>
          <a:lstStyle/>
          <a:p>
            <a:pPr fontAlgn="auto">
              <a:lnSpc>
                <a:spcPct val="90000"/>
              </a:lnSpc>
              <a:spcAft>
                <a:spcPts val="0"/>
              </a:spcAft>
              <a:defRPr/>
            </a:pPr>
            <a:br>
              <a:rPr lang="en-US" sz="2000" b="1" dirty="0">
                <a:solidFill>
                  <a:schemeClr val="bg1"/>
                </a:solidFill>
                <a:latin typeface="Franklin Gothic Book" pitchFamily="34" charset="0"/>
              </a:rPr>
            </a:br>
            <a:r>
              <a:rPr lang="en-US" sz="2700" b="1" dirty="0">
                <a:solidFill>
                  <a:schemeClr val="bg1"/>
                </a:solidFill>
                <a:latin typeface="Franklin Gothic Book" pitchFamily="34" charset="0"/>
              </a:rPr>
              <a:t>BATH CENTRAL SCHOOL DISTRICT</a:t>
            </a:r>
            <a:br>
              <a:rPr lang="en-US" sz="2000" b="1" dirty="0">
                <a:solidFill>
                  <a:schemeClr val="bg1"/>
                </a:solidFill>
                <a:latin typeface="Franklin Gothic Book" pitchFamily="34" charset="0"/>
              </a:rPr>
            </a:br>
            <a:r>
              <a:rPr lang="en-US" sz="2400" b="1" dirty="0">
                <a:solidFill>
                  <a:srgbClr val="FF0000"/>
                </a:solidFill>
                <a:latin typeface="Franklin Gothic Book" pitchFamily="34" charset="0"/>
              </a:rPr>
              <a:t>VEW Primary School</a:t>
            </a:r>
            <a:br>
              <a:rPr lang="en-US" sz="2400" b="1" dirty="0">
                <a:solidFill>
                  <a:schemeClr val="bg1"/>
                </a:solidFill>
                <a:latin typeface="Franklin Gothic Book" pitchFamily="34" charset="0"/>
              </a:rPr>
            </a:br>
            <a:r>
              <a:rPr lang="en-US" sz="2400" b="1" dirty="0">
                <a:solidFill>
                  <a:schemeClr val="bg1"/>
                </a:solidFill>
                <a:latin typeface="Franklin Gothic Book" pitchFamily="34" charset="0"/>
              </a:rPr>
              <a:t>Title I Annual Parent Meeting</a:t>
            </a:r>
            <a:br>
              <a:rPr lang="en-US" sz="2400" b="1" dirty="0">
                <a:solidFill>
                  <a:schemeClr val="bg1"/>
                </a:solidFill>
                <a:latin typeface="Franklin Gothic Book" pitchFamily="34" charset="0"/>
              </a:rPr>
            </a:br>
            <a:r>
              <a:rPr lang="en-US" sz="2000" b="1" dirty="0">
                <a:solidFill>
                  <a:schemeClr val="bg1"/>
                </a:solidFill>
                <a:latin typeface="Franklin Gothic Book" pitchFamily="34" charset="0"/>
              </a:rPr>
              <a:t>Parent and Family Engagement</a:t>
            </a:r>
            <a:br>
              <a:rPr lang="en-US" sz="1200" dirty="0">
                <a:solidFill>
                  <a:schemeClr val="bg1"/>
                </a:solidFill>
              </a:rPr>
            </a:br>
            <a:endParaRPr lang="en-US" sz="1200" dirty="0">
              <a:solidFill>
                <a:schemeClr val="bg1"/>
              </a:solidFill>
            </a:endParaRPr>
          </a:p>
        </p:txBody>
      </p:sp>
      <p:cxnSp>
        <p:nvCxnSpPr>
          <p:cNvPr id="83" name="Straight Connector 82">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4C15256-9B92-4446-8959-299F57E65452}"/>
              </a:ext>
            </a:extLst>
          </p:cNvPr>
          <p:cNvSpPr txBox="1"/>
          <p:nvPr/>
        </p:nvSpPr>
        <p:spPr>
          <a:xfrm>
            <a:off x="2019298" y="3781998"/>
            <a:ext cx="5111751" cy="646331"/>
          </a:xfrm>
          <a:prstGeom prst="rect">
            <a:avLst/>
          </a:prstGeom>
          <a:noFill/>
        </p:spPr>
        <p:txBody>
          <a:bodyPr wrap="square" rtlCol="0">
            <a:spAutoFit/>
          </a:bodyPr>
          <a:lstStyle/>
          <a:p>
            <a:pPr algn="ctr"/>
            <a:r>
              <a:rPr lang="en-US" b="1" dirty="0">
                <a:solidFill>
                  <a:srgbClr val="FF0000"/>
                </a:solidFill>
                <a:latin typeface="Franklin Gothic Book" pitchFamily="34" charset="0"/>
              </a:rPr>
              <a:t>October 2024</a:t>
            </a:r>
          </a:p>
          <a:p>
            <a:pPr algn="ctr"/>
            <a:r>
              <a:rPr lang="en-US" b="1" dirty="0">
                <a:solidFill>
                  <a:srgbClr val="FF0000"/>
                </a:solidFill>
                <a:latin typeface="Franklin Gothic Book" pitchFamily="34" charset="0"/>
              </a:rPr>
              <a:t>Webinar</a:t>
            </a:r>
            <a:endParaRPr lang="en-US" b="1" dirty="0">
              <a:solidFill>
                <a:srgbClr val="FF0000"/>
              </a:solidFill>
            </a:endParaRPr>
          </a:p>
        </p:txBody>
      </p:sp>
      <p:pic>
        <p:nvPicPr>
          <p:cNvPr id="3" name="slide 1">
            <a:hlinkClick r:id="" action="ppaction://media"/>
            <a:extLst>
              <a:ext uri="{FF2B5EF4-FFF2-40B4-BE49-F238E27FC236}">
                <a16:creationId xmlns:a16="http://schemas.microsoft.com/office/drawing/2014/main" id="{FB4503A8-F537-4601-A392-977EF3493B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4" name="Rectangle 2"/>
          <p:cNvSpPr>
            <a:spLocks noGrp="1" noChangeArrowheads="1"/>
          </p:cNvSpPr>
          <p:nvPr>
            <p:ph type="title"/>
          </p:nvPr>
        </p:nvSpPr>
        <p:spPr>
          <a:xfrm>
            <a:off x="480060" y="635508"/>
            <a:ext cx="2515852" cy="5586984"/>
          </a:xfrm>
        </p:spPr>
        <p:txBody>
          <a:bodyPr>
            <a:normAutofit/>
          </a:bodyPr>
          <a:lstStyle/>
          <a:p>
            <a:pPr fontAlgn="auto">
              <a:spcAft>
                <a:spcPts val="0"/>
              </a:spcAft>
              <a:defRPr/>
            </a:pPr>
            <a:r>
              <a:rPr lang="en-US" sz="4200" dirty="0">
                <a:solidFill>
                  <a:schemeClr val="tx2"/>
                </a:solidFill>
                <a:latin typeface="Franklin Gothic Book" pitchFamily="34" charset="0"/>
              </a:rPr>
              <a:t>Who can receive Title I services?</a:t>
            </a:r>
          </a:p>
        </p:txBody>
      </p:sp>
      <p:sp>
        <p:nvSpPr>
          <p:cNvPr id="76" name="Rectangle 75">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561" y="469900"/>
            <a:ext cx="4937237"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3"/>
          <p:cNvSpPr>
            <a:spLocks noGrp="1" noChangeArrowheads="1"/>
          </p:cNvSpPr>
          <p:nvPr>
            <p:ph idx="1"/>
          </p:nvPr>
        </p:nvSpPr>
        <p:spPr>
          <a:xfrm>
            <a:off x="4213353" y="954756"/>
            <a:ext cx="4209962" cy="4853888"/>
          </a:xfrm>
        </p:spPr>
        <p:txBody>
          <a:bodyPr anchor="ctr">
            <a:normAutofit/>
          </a:bodyPr>
          <a:lstStyle/>
          <a:p>
            <a:pPr>
              <a:lnSpc>
                <a:spcPct val="90000"/>
              </a:lnSpc>
            </a:pPr>
            <a:r>
              <a:rPr lang="en-US" altLang="en-US" sz="1800" dirty="0">
                <a:solidFill>
                  <a:schemeClr val="bg1"/>
                </a:solidFill>
                <a:latin typeface="Franklin Gothic Book" pitchFamily="34" charset="0"/>
              </a:rPr>
              <a:t>Eligibility for Title I services is determined by:</a:t>
            </a:r>
          </a:p>
          <a:p>
            <a:pPr lvl="1">
              <a:lnSpc>
                <a:spcPct val="90000"/>
              </a:lnSpc>
            </a:pPr>
            <a:r>
              <a:rPr lang="en-US" altLang="en-US" sz="1800" dirty="0">
                <a:solidFill>
                  <a:schemeClr val="bg1"/>
                </a:solidFill>
                <a:latin typeface="Franklin Gothic Book" pitchFamily="34" charset="0"/>
              </a:rPr>
              <a:t>Performance on New York State assessments.</a:t>
            </a:r>
          </a:p>
          <a:p>
            <a:pPr lvl="1">
              <a:lnSpc>
                <a:spcPct val="90000"/>
              </a:lnSpc>
            </a:pPr>
            <a:r>
              <a:rPr lang="en-US" altLang="en-US" sz="1800" dirty="0">
                <a:solidFill>
                  <a:schemeClr val="bg1"/>
                </a:solidFill>
                <a:latin typeface="Franklin Gothic Book" pitchFamily="34" charset="0"/>
              </a:rPr>
              <a:t>Multiple educationally related and objective criteria.</a:t>
            </a:r>
          </a:p>
          <a:p>
            <a:pPr>
              <a:lnSpc>
                <a:spcPct val="90000"/>
              </a:lnSpc>
            </a:pPr>
            <a:endParaRPr lang="en-US" altLang="en-US" sz="1800" dirty="0">
              <a:solidFill>
                <a:schemeClr val="bg1"/>
              </a:solidFill>
              <a:latin typeface="Franklin Gothic Book" pitchFamily="34" charset="0"/>
            </a:endParaRPr>
          </a:p>
          <a:p>
            <a:pPr>
              <a:lnSpc>
                <a:spcPct val="90000"/>
              </a:lnSpc>
            </a:pPr>
            <a:r>
              <a:rPr lang="en-US" altLang="en-US" sz="1800" dirty="0">
                <a:solidFill>
                  <a:schemeClr val="bg1"/>
                </a:solidFill>
                <a:latin typeface="Franklin Gothic Book" pitchFamily="34" charset="0"/>
              </a:rPr>
              <a:t>English Language Learners and Students with Disabilities are selected and served on the same basis as other participants.</a:t>
            </a:r>
          </a:p>
          <a:p>
            <a:pPr>
              <a:lnSpc>
                <a:spcPct val="90000"/>
              </a:lnSpc>
            </a:pPr>
            <a:endParaRPr lang="en-US" altLang="en-US" sz="1800" dirty="0">
              <a:solidFill>
                <a:schemeClr val="bg1"/>
              </a:solidFill>
              <a:latin typeface="Franklin Gothic Book" pitchFamily="34" charset="0"/>
            </a:endParaRPr>
          </a:p>
          <a:p>
            <a:pPr>
              <a:lnSpc>
                <a:spcPct val="90000"/>
              </a:lnSpc>
            </a:pPr>
            <a:r>
              <a:rPr lang="en-US" altLang="en-US" sz="1800" dirty="0">
                <a:solidFill>
                  <a:schemeClr val="bg1"/>
                </a:solidFill>
                <a:latin typeface="Franklin Gothic Book" pitchFamily="34" charset="0"/>
              </a:rPr>
              <a:t>Homeless students automatically receive services, regardless of whether or not they attend a Title I school building.</a:t>
            </a:r>
          </a:p>
        </p:txBody>
      </p:sp>
      <p:sp>
        <p:nvSpPr>
          <p:cNvPr id="78" name="Rectangle 77">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743" y="635508"/>
            <a:ext cx="469087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pic>
        <p:nvPicPr>
          <p:cNvPr id="2" name="10">
            <a:hlinkClick r:id="" action="ppaction://media"/>
            <a:extLst>
              <a:ext uri="{FF2B5EF4-FFF2-40B4-BE49-F238E27FC236}">
                <a16:creationId xmlns:a16="http://schemas.microsoft.com/office/drawing/2014/main" id="{FD7AA1E3-90C5-487A-BACA-1E721E670F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62026" y="6144418"/>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93" name="Picture 92">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6281" name="Rectangle 93">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95" name="Picture 94">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96" name="Picture 95">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96258" name="Rectangle 2"/>
          <p:cNvSpPr>
            <a:spLocks noGrp="1" noChangeArrowheads="1"/>
          </p:cNvSpPr>
          <p:nvPr>
            <p:ph type="title"/>
          </p:nvPr>
        </p:nvSpPr>
        <p:spPr>
          <a:xfrm>
            <a:off x="971551" y="982132"/>
            <a:ext cx="7200897" cy="1303867"/>
          </a:xfrm>
        </p:spPr>
        <p:txBody>
          <a:bodyPr>
            <a:normAutofit/>
          </a:bodyPr>
          <a:lstStyle/>
          <a:p>
            <a:pPr fontAlgn="auto">
              <a:lnSpc>
                <a:spcPct val="90000"/>
              </a:lnSpc>
              <a:spcAft>
                <a:spcPts val="0"/>
              </a:spcAft>
              <a:defRPr/>
            </a:pPr>
            <a:r>
              <a:rPr lang="en-US" dirty="0">
                <a:solidFill>
                  <a:srgbClr val="262626"/>
                </a:solidFill>
                <a:latin typeface="Franklin Gothic Book" pitchFamily="34" charset="0"/>
              </a:rPr>
              <a:t>What are Academic</a:t>
            </a:r>
            <a:br>
              <a:rPr lang="en-US" dirty="0">
                <a:solidFill>
                  <a:srgbClr val="262626"/>
                </a:solidFill>
                <a:latin typeface="Franklin Gothic Book" pitchFamily="34" charset="0"/>
              </a:rPr>
            </a:br>
            <a:r>
              <a:rPr lang="en-US" dirty="0">
                <a:solidFill>
                  <a:srgbClr val="262626"/>
                </a:solidFill>
                <a:latin typeface="Franklin Gothic Book" pitchFamily="34" charset="0"/>
              </a:rPr>
              <a:t>Intervention Services?</a:t>
            </a:r>
          </a:p>
        </p:txBody>
      </p:sp>
      <p:graphicFrame>
        <p:nvGraphicFramePr>
          <p:cNvPr id="96260" name="Rectangle 3">
            <a:extLst>
              <a:ext uri="{FF2B5EF4-FFF2-40B4-BE49-F238E27FC236}">
                <a16:creationId xmlns:a16="http://schemas.microsoft.com/office/drawing/2014/main" id="{6348E32E-F8A7-44C9-A37A-C780D4896157}"/>
              </a:ext>
            </a:extLst>
          </p:cNvPr>
          <p:cNvGraphicFramePr>
            <a:graphicFrameLocks noGrp="1"/>
          </p:cNvGraphicFramePr>
          <p:nvPr>
            <p:ph idx="1"/>
            <p:extLst>
              <p:ext uri="{D42A27DB-BD31-4B8C-83A1-F6EECF244321}">
                <p14:modId xmlns:p14="http://schemas.microsoft.com/office/powerpoint/2010/main" val="3819567607"/>
              </p:ext>
            </p:extLst>
          </p:nvPr>
        </p:nvGraphicFramePr>
        <p:xfrm>
          <a:off x="971550" y="2285999"/>
          <a:ext cx="7410450" cy="37338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11">
            <a:hlinkClick r:id="" action="ppaction://media"/>
            <a:extLst>
              <a:ext uri="{FF2B5EF4-FFF2-40B4-BE49-F238E27FC236}">
                <a16:creationId xmlns:a16="http://schemas.microsoft.com/office/drawing/2014/main" id="{1963069B-71B5-4962-B62E-74B42C8F9A0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052434" y="5653427"/>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86018" name="Rectangle 2"/>
          <p:cNvSpPr>
            <a:spLocks noGrp="1" noChangeArrowheads="1"/>
          </p:cNvSpPr>
          <p:nvPr>
            <p:ph type="title"/>
          </p:nvPr>
        </p:nvSpPr>
        <p:spPr>
          <a:xfrm>
            <a:off x="453723" y="1055077"/>
            <a:ext cx="2594277" cy="4794578"/>
          </a:xfrm>
        </p:spPr>
        <p:txBody>
          <a:bodyPr>
            <a:normAutofit/>
          </a:bodyPr>
          <a:lstStyle/>
          <a:p>
            <a:r>
              <a:rPr lang="en-US" sz="2800" dirty="0">
                <a:solidFill>
                  <a:srgbClr val="262626"/>
                </a:solidFill>
                <a:latin typeface="Franklin Gothic Book" panose="020B0503020102020204" pitchFamily="34" charset="0"/>
              </a:rPr>
              <a:t>WHAT IS RESPONSE TO INTERVENTION (RTI)?</a:t>
            </a:r>
          </a:p>
        </p:txBody>
      </p:sp>
      <p:sp useBgFill="1">
        <p:nvSpPr>
          <p:cNvPr id="79" name="Rectangle 78">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020" name="Rectangle 3">
            <a:extLst>
              <a:ext uri="{FF2B5EF4-FFF2-40B4-BE49-F238E27FC236}">
                <a16:creationId xmlns:a16="http://schemas.microsoft.com/office/drawing/2014/main" id="{F9FE5424-513E-494F-8492-1C6E605D9EE0}"/>
              </a:ext>
            </a:extLst>
          </p:cNvPr>
          <p:cNvGraphicFramePr>
            <a:graphicFrameLocks noGrp="1"/>
          </p:cNvGraphicFramePr>
          <p:nvPr>
            <p:ph idx="1"/>
            <p:extLst>
              <p:ext uri="{D42A27DB-BD31-4B8C-83A1-F6EECF244321}">
                <p14:modId xmlns:p14="http://schemas.microsoft.com/office/powerpoint/2010/main" val="746312155"/>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12">
            <a:hlinkClick r:id="" action="ppaction://media"/>
            <a:extLst>
              <a:ext uri="{FF2B5EF4-FFF2-40B4-BE49-F238E27FC236}">
                <a16:creationId xmlns:a16="http://schemas.microsoft.com/office/drawing/2014/main" id="{8DC7241A-58C5-4227-91F7-436E3E0B48B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294528" y="6235309"/>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0"/>
    </mc:Choice>
    <mc:Fallback>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86018" name="Rectangle 2"/>
          <p:cNvSpPr>
            <a:spLocks noGrp="1" noChangeArrowheads="1"/>
          </p:cNvSpPr>
          <p:nvPr>
            <p:ph type="title"/>
          </p:nvPr>
        </p:nvSpPr>
        <p:spPr>
          <a:xfrm>
            <a:off x="791699" y="1055077"/>
            <a:ext cx="1899682" cy="4794578"/>
          </a:xfrm>
        </p:spPr>
        <p:txBody>
          <a:bodyPr>
            <a:normAutofit/>
          </a:bodyPr>
          <a:lstStyle/>
          <a:p>
            <a:pPr fontAlgn="auto">
              <a:lnSpc>
                <a:spcPct val="90000"/>
              </a:lnSpc>
              <a:spcAft>
                <a:spcPts val="0"/>
              </a:spcAft>
              <a:defRPr/>
            </a:pPr>
            <a:r>
              <a:rPr lang="en-US" sz="3100" dirty="0">
                <a:solidFill>
                  <a:srgbClr val="262626"/>
                </a:solidFill>
                <a:latin typeface="Franklin Gothic Book" pitchFamily="34" charset="0"/>
              </a:rPr>
              <a:t>What services are available for English Language Learners?</a:t>
            </a:r>
          </a:p>
        </p:txBody>
      </p:sp>
      <p:sp useBgFill="1">
        <p:nvSpPr>
          <p:cNvPr id="83" name="Rectangle 82">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020" name="Rectangle 3">
            <a:extLst>
              <a:ext uri="{FF2B5EF4-FFF2-40B4-BE49-F238E27FC236}">
                <a16:creationId xmlns:a16="http://schemas.microsoft.com/office/drawing/2014/main" id="{5013B326-B46A-401F-876A-89335487DE4C}"/>
              </a:ext>
            </a:extLst>
          </p:cNvPr>
          <p:cNvGraphicFramePr>
            <a:graphicFrameLocks noGrp="1"/>
          </p:cNvGraphicFramePr>
          <p:nvPr>
            <p:ph idx="1"/>
            <p:extLst>
              <p:ext uri="{D42A27DB-BD31-4B8C-83A1-F6EECF244321}">
                <p14:modId xmlns:p14="http://schemas.microsoft.com/office/powerpoint/2010/main" val="748625297"/>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13">
            <a:hlinkClick r:id="" action="ppaction://media"/>
            <a:extLst>
              <a:ext uri="{FF2B5EF4-FFF2-40B4-BE49-F238E27FC236}">
                <a16:creationId xmlns:a16="http://schemas.microsoft.com/office/drawing/2014/main" id="{1F222319-692B-43C0-B337-BF80DE4D284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499980" y="6067323"/>
            <a:ext cx="487363" cy="487363"/>
          </a:xfrm>
          <a:prstGeom prst="rect">
            <a:avLst/>
          </a:prstGeom>
        </p:spPr>
      </p:pic>
    </p:spTree>
    <p:extLst>
      <p:ext uri="{BB962C8B-B14F-4D97-AF65-F5344CB8AC3E}">
        <p14:creationId xmlns:p14="http://schemas.microsoft.com/office/powerpoint/2010/main" val="167598685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3" name="Picture 12">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3469881" y="982132"/>
            <a:ext cx="4702567" cy="1303867"/>
          </a:xfrm>
        </p:spPr>
        <p:txBody>
          <a:bodyPr>
            <a:normAutofit/>
          </a:bodyPr>
          <a:lstStyle/>
          <a:p>
            <a:pPr>
              <a:lnSpc>
                <a:spcPct val="90000"/>
              </a:lnSpc>
            </a:pPr>
            <a:r>
              <a:rPr lang="en-US" dirty="0">
                <a:solidFill>
                  <a:srgbClr val="262626"/>
                </a:solidFill>
                <a:latin typeface="Franklin Gothic Book" panose="020B0503020102020204" pitchFamily="34" charset="0"/>
              </a:rPr>
              <a:t>What is Parent and Family Engagement?</a:t>
            </a:r>
          </a:p>
        </p:txBody>
      </p:sp>
      <p:sp>
        <p:nvSpPr>
          <p:cNvPr id="24" name="Rectangle 17">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229440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6" descr="Family">
            <a:extLst>
              <a:ext uri="{FF2B5EF4-FFF2-40B4-BE49-F238E27FC236}">
                <a16:creationId xmlns:a16="http://schemas.microsoft.com/office/drawing/2014/main" id="{C146BF56-6CD7-4B09-8657-D5FAB2B949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9512" y="2426925"/>
            <a:ext cx="1825345" cy="1825345"/>
          </a:xfrm>
          <a:prstGeom prst="rect">
            <a:avLst/>
          </a:prstGeom>
        </p:spPr>
      </p:pic>
      <p:cxnSp>
        <p:nvCxnSpPr>
          <p:cNvPr id="26" name="Straight Connector 19">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69881" y="2400639"/>
            <a:ext cx="4702566"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477361" y="2515280"/>
            <a:ext cx="4695086" cy="3580720"/>
          </a:xfrm>
        </p:spPr>
        <p:txBody>
          <a:bodyPr>
            <a:normAutofit lnSpcReduction="10000"/>
          </a:bodyPr>
          <a:lstStyle/>
          <a:p>
            <a:pPr>
              <a:lnSpc>
                <a:spcPct val="90000"/>
              </a:lnSpc>
            </a:pPr>
            <a:r>
              <a:rPr lang="en-US" altLang="en-US" sz="1400" dirty="0">
                <a:solidFill>
                  <a:srgbClr val="262626"/>
                </a:solidFill>
                <a:latin typeface="Franklin Gothic Book" pitchFamily="34" charset="0"/>
              </a:rPr>
              <a:t>Districts receiving Title I funds must conduct affirmative outreach to all parents and family members as part of their implementation of programs, activities, and procedures for the involvement and engagement of parents and family members. </a:t>
            </a:r>
          </a:p>
          <a:p>
            <a:pPr>
              <a:lnSpc>
                <a:spcPct val="90000"/>
              </a:lnSpc>
            </a:pPr>
            <a:r>
              <a:rPr lang="en-US" altLang="en-US" sz="1400" dirty="0">
                <a:solidFill>
                  <a:srgbClr val="262626"/>
                </a:solidFill>
                <a:latin typeface="Franklin Gothic Book" pitchFamily="34" charset="0"/>
              </a:rPr>
              <a:t>Districts must continue to develop jointly with, agree on with, and distribute to, parents of participating children the written school district-level Parent and Family Engagement policy that applies to all parent and family members</a:t>
            </a:r>
          </a:p>
          <a:p>
            <a:pPr>
              <a:lnSpc>
                <a:spcPct val="90000"/>
              </a:lnSpc>
            </a:pPr>
            <a:r>
              <a:rPr lang="en-US" altLang="en-US" sz="1400" dirty="0">
                <a:solidFill>
                  <a:srgbClr val="262626"/>
                </a:solidFill>
                <a:latin typeface="Franklin Gothic Book" pitchFamily="34" charset="0"/>
              </a:rPr>
              <a:t>Copies of the </a:t>
            </a:r>
            <a:r>
              <a:rPr lang="en-US" altLang="en-US" sz="1400" u="sng" dirty="0">
                <a:solidFill>
                  <a:srgbClr val="262626"/>
                </a:solidFill>
                <a:latin typeface="Franklin Gothic Book" panose="020B0503020102020204" pitchFamily="34" charset="0"/>
              </a:rPr>
              <a:t>Parent and Family Engagement Policy </a:t>
            </a:r>
            <a:r>
              <a:rPr lang="en-US" altLang="en-US" sz="1400" dirty="0">
                <a:solidFill>
                  <a:srgbClr val="262626"/>
                </a:solidFill>
                <a:latin typeface="Franklin Gothic Book" pitchFamily="34" charset="0"/>
              </a:rPr>
              <a:t>are available today in hard copy.</a:t>
            </a:r>
          </a:p>
          <a:p>
            <a:pPr>
              <a:lnSpc>
                <a:spcPct val="90000"/>
              </a:lnSpc>
            </a:pPr>
            <a:r>
              <a:rPr lang="en-US" altLang="en-US" sz="1400" dirty="0">
                <a:solidFill>
                  <a:srgbClr val="262626"/>
                </a:solidFill>
                <a:latin typeface="Franklin Gothic Book" pitchFamily="34" charset="0"/>
              </a:rPr>
              <a:t>The school district-level Parent and Family Engagement Policy is also available and can be viewed on the district’s website at </a:t>
            </a:r>
            <a:r>
              <a:rPr lang="en-US" altLang="en-US" sz="1400" dirty="0">
                <a:solidFill>
                  <a:srgbClr val="262626"/>
                </a:solidFill>
                <a:latin typeface="Franklin Gothic Book" panose="020B0503020102020204" pitchFamily="34" charset="0"/>
                <a:hlinkClick r:id="rId9"/>
              </a:rPr>
              <a:t>http://www.bathcsd.org</a:t>
            </a:r>
            <a:r>
              <a:rPr lang="en-US" altLang="en-US" sz="1400" dirty="0">
                <a:solidFill>
                  <a:srgbClr val="262626"/>
                </a:solidFill>
                <a:latin typeface="Franklin Gothic Book" panose="020B0503020102020204" pitchFamily="34" charset="0"/>
              </a:rPr>
              <a:t>. </a:t>
            </a:r>
          </a:p>
          <a:p>
            <a:pPr>
              <a:lnSpc>
                <a:spcPct val="90000"/>
              </a:lnSpc>
            </a:pPr>
            <a:r>
              <a:rPr lang="en-US" sz="1400" dirty="0">
                <a:solidFill>
                  <a:srgbClr val="262626"/>
                </a:solidFill>
                <a:latin typeface="Franklin Gothic Book" panose="020B0503020102020204" pitchFamily="34" charset="0"/>
              </a:rPr>
              <a:t>Please contact your building principal with any feedback on the parent and family engagement policy.</a:t>
            </a:r>
          </a:p>
        </p:txBody>
      </p:sp>
      <p:pic>
        <p:nvPicPr>
          <p:cNvPr id="5" name="14">
            <a:hlinkClick r:id="" action="ppaction://media"/>
            <a:extLst>
              <a:ext uri="{FF2B5EF4-FFF2-40B4-BE49-F238E27FC236}">
                <a16:creationId xmlns:a16="http://schemas.microsoft.com/office/drawing/2014/main" id="{D11848EC-EE27-4113-B22D-85BABA4FB12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292239" y="6060807"/>
            <a:ext cx="487363" cy="487363"/>
          </a:xfrm>
          <a:prstGeom prst="rect">
            <a:avLst/>
          </a:prstGeom>
        </p:spPr>
      </p:pic>
    </p:spTree>
    <p:extLst>
      <p:ext uri="{BB962C8B-B14F-4D97-AF65-F5344CB8AC3E}">
        <p14:creationId xmlns:p14="http://schemas.microsoft.com/office/powerpoint/2010/main" val="208610971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73732" name="Rectangle 71">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3" name="Rectangle 73">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4" name="Rectangle 75">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73730" name="Rectangle 2"/>
          <p:cNvSpPr>
            <a:spLocks noGrp="1" noChangeArrowheads="1"/>
          </p:cNvSpPr>
          <p:nvPr>
            <p:ph type="title"/>
          </p:nvPr>
        </p:nvSpPr>
        <p:spPr>
          <a:xfrm>
            <a:off x="971551" y="982132"/>
            <a:ext cx="7200897" cy="1303867"/>
          </a:xfrm>
        </p:spPr>
        <p:txBody>
          <a:bodyPr>
            <a:normAutofit fontScale="90000"/>
          </a:bodyPr>
          <a:lstStyle/>
          <a:p>
            <a:pPr fontAlgn="auto">
              <a:lnSpc>
                <a:spcPct val="90000"/>
              </a:lnSpc>
              <a:spcAft>
                <a:spcPts val="0"/>
              </a:spcAft>
              <a:defRPr/>
            </a:pPr>
            <a:r>
              <a:rPr lang="en-US" dirty="0">
                <a:solidFill>
                  <a:schemeClr val="bg1"/>
                </a:solidFill>
                <a:latin typeface="Franklin Gothic Book" pitchFamily="34" charset="0"/>
              </a:rPr>
              <a:t>A Parent and Family Engagement </a:t>
            </a:r>
            <a:br>
              <a:rPr lang="en-US" dirty="0">
                <a:solidFill>
                  <a:schemeClr val="bg1"/>
                </a:solidFill>
                <a:latin typeface="Franklin Gothic Book" pitchFamily="34" charset="0"/>
              </a:rPr>
            </a:br>
            <a:r>
              <a:rPr lang="en-US" dirty="0">
                <a:solidFill>
                  <a:schemeClr val="bg1"/>
                </a:solidFill>
                <a:latin typeface="Franklin Gothic Book" pitchFamily="34" charset="0"/>
              </a:rPr>
              <a:t>Policy tells you…</a:t>
            </a:r>
          </a:p>
        </p:txBody>
      </p:sp>
      <p:cxnSp>
        <p:nvCxnSpPr>
          <p:cNvPr id="73735" name="Straight Connector 77">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3555" name="Rectangle 3"/>
          <p:cNvSpPr>
            <a:spLocks noGrp="1" noChangeArrowheads="1"/>
          </p:cNvSpPr>
          <p:nvPr>
            <p:ph idx="1"/>
          </p:nvPr>
        </p:nvSpPr>
        <p:spPr>
          <a:xfrm>
            <a:off x="971550" y="2556932"/>
            <a:ext cx="7200897" cy="3318936"/>
          </a:xfrm>
        </p:spPr>
        <p:txBody>
          <a:bodyPr>
            <a:normAutofit/>
          </a:bodyPr>
          <a:lstStyle/>
          <a:p>
            <a:pPr>
              <a:lnSpc>
                <a:spcPct val="90000"/>
              </a:lnSpc>
            </a:pPr>
            <a:r>
              <a:rPr lang="en-US" altLang="en-US" sz="1800" dirty="0">
                <a:solidFill>
                  <a:schemeClr val="bg1"/>
                </a:solidFill>
                <a:latin typeface="Franklin Gothic Book" pitchFamily="34" charset="0"/>
              </a:rPr>
              <a:t>how the school will work with you and other parents to help all the students in the school meet high academic standards. </a:t>
            </a:r>
          </a:p>
          <a:p>
            <a:pPr>
              <a:lnSpc>
                <a:spcPct val="90000"/>
              </a:lnSpc>
            </a:pPr>
            <a:r>
              <a:rPr lang="en-US" altLang="en-US" sz="1800" dirty="0">
                <a:solidFill>
                  <a:schemeClr val="bg1"/>
                </a:solidFill>
                <a:latin typeface="Franklin Gothic Book" pitchFamily="34" charset="0"/>
              </a:rPr>
              <a:t>what your rights and responsibilities are as a parent</a:t>
            </a:r>
          </a:p>
          <a:p>
            <a:pPr>
              <a:lnSpc>
                <a:spcPct val="90000"/>
              </a:lnSpc>
            </a:pPr>
            <a:r>
              <a:rPr lang="en-US" altLang="en-US" sz="1800" dirty="0">
                <a:solidFill>
                  <a:schemeClr val="bg1"/>
                </a:solidFill>
                <a:latin typeface="Franklin Gothic Book" pitchFamily="34" charset="0"/>
              </a:rPr>
              <a:t>how the school will communicate with you and other parents</a:t>
            </a:r>
          </a:p>
          <a:p>
            <a:pPr>
              <a:lnSpc>
                <a:spcPct val="90000"/>
              </a:lnSpc>
            </a:pPr>
            <a:r>
              <a:rPr lang="en-US" altLang="en-US" sz="1800" dirty="0">
                <a:solidFill>
                  <a:schemeClr val="bg1"/>
                </a:solidFill>
                <a:latin typeface="Franklin Gothic Book" pitchFamily="34" charset="0"/>
              </a:rPr>
              <a:t>what learning goals students are expected to meet</a:t>
            </a:r>
          </a:p>
          <a:p>
            <a:pPr>
              <a:lnSpc>
                <a:spcPct val="90000"/>
              </a:lnSpc>
            </a:pPr>
            <a:r>
              <a:rPr lang="en-US" altLang="en-US" sz="1800" dirty="0">
                <a:solidFill>
                  <a:schemeClr val="bg1"/>
                </a:solidFill>
                <a:latin typeface="Franklin Gothic Book" pitchFamily="34" charset="0"/>
              </a:rPr>
              <a:t>how student progress is measured</a:t>
            </a:r>
          </a:p>
          <a:p>
            <a:pPr>
              <a:lnSpc>
                <a:spcPct val="90000"/>
              </a:lnSpc>
            </a:pPr>
            <a:r>
              <a:rPr lang="en-US" altLang="en-US" sz="1800" dirty="0">
                <a:solidFill>
                  <a:schemeClr val="bg1"/>
                </a:solidFill>
                <a:latin typeface="Franklin Gothic Book" pitchFamily="34" charset="0"/>
              </a:rPr>
              <a:t>how parents can participate in decisions related to the education of their children </a:t>
            </a:r>
          </a:p>
          <a:p>
            <a:pPr marL="69850" indent="0">
              <a:lnSpc>
                <a:spcPct val="90000"/>
              </a:lnSpc>
              <a:buNone/>
            </a:pPr>
            <a:r>
              <a:rPr lang="en-US" altLang="en-US" sz="1400" dirty="0">
                <a:solidFill>
                  <a:schemeClr val="bg1"/>
                </a:solidFill>
                <a:latin typeface="Franklin Gothic Book" pitchFamily="34" charset="0"/>
              </a:rPr>
              <a:t> </a:t>
            </a:r>
          </a:p>
          <a:p>
            <a:pPr lvl="1">
              <a:lnSpc>
                <a:spcPct val="90000"/>
              </a:lnSpc>
            </a:pPr>
            <a:endParaRPr lang="en-US" altLang="en-US" sz="1400" dirty="0">
              <a:solidFill>
                <a:schemeClr val="bg1"/>
              </a:solidFill>
            </a:endParaRPr>
          </a:p>
        </p:txBody>
      </p:sp>
      <p:pic>
        <p:nvPicPr>
          <p:cNvPr id="2" name="15">
            <a:hlinkClick r:id="" action="ppaction://media"/>
            <a:extLst>
              <a:ext uri="{FF2B5EF4-FFF2-40B4-BE49-F238E27FC236}">
                <a16:creationId xmlns:a16="http://schemas.microsoft.com/office/drawing/2014/main" id="{EBC76D7E-1E3B-448D-9165-9927A19BE9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7069" y="5825149"/>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4D3D6E-218A-4CB0-88DD-76ACBE70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442AD7-0DBC-4C88-9E2F-1054F6D3E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21239E-7E20-4C71-9D40-45E2AFF98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dirty="0">
                <a:latin typeface="Franklin Gothic Book" panose="020B0503020102020204" pitchFamily="34" charset="0"/>
              </a:rPr>
              <a:t>Parents rights and options to request and review</a:t>
            </a:r>
            <a:endParaRPr lang="en-US">
              <a:latin typeface="Franklin Gothic Book" panose="020B0503020102020204" pitchFamily="34" charset="0"/>
            </a:endParaRPr>
          </a:p>
        </p:txBody>
      </p:sp>
      <p:cxnSp>
        <p:nvCxnSpPr>
          <p:cNvPr id="14" name="Straight Connector 13">
            <a:extLst>
              <a:ext uri="{FF2B5EF4-FFF2-40B4-BE49-F238E27FC236}">
                <a16:creationId xmlns:a16="http://schemas.microsoft.com/office/drawing/2014/main" id="{201BC007-0A49-4C1F-9F1E-4B6F4F84C8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Title I Parent and Family Engagement Policy</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State Assessments</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School Report Cards</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Teacher Qualifications</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Academic Intervention Services</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Written Complaint Procedures</a:t>
            </a:r>
          </a:p>
          <a:p>
            <a:pPr marL="69850" indent="0">
              <a:buNone/>
            </a:pPr>
            <a:endParaRPr lang="en-US" dirty="0">
              <a:latin typeface="Franklin Gothic Book" panose="020B0503020102020204" pitchFamily="34" charset="0"/>
            </a:endParaRPr>
          </a:p>
        </p:txBody>
      </p:sp>
      <p:pic>
        <p:nvPicPr>
          <p:cNvPr id="4" name="16">
            <a:hlinkClick r:id="" action="ppaction://media"/>
            <a:extLst>
              <a:ext uri="{FF2B5EF4-FFF2-40B4-BE49-F238E27FC236}">
                <a16:creationId xmlns:a16="http://schemas.microsoft.com/office/drawing/2014/main" id="{366A9347-4A0B-4C1F-B290-61E8014890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5364" y="6074569"/>
            <a:ext cx="487363" cy="487363"/>
          </a:xfrm>
          <a:prstGeom prst="rect">
            <a:avLst/>
          </a:prstGeom>
        </p:spPr>
      </p:pic>
    </p:spTree>
    <p:extLst>
      <p:ext uri="{BB962C8B-B14F-4D97-AF65-F5344CB8AC3E}">
        <p14:creationId xmlns:p14="http://schemas.microsoft.com/office/powerpoint/2010/main" val="8333823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5"/>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74" name="Group 73">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75" name="Picture 74">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6" name="Rectangle 75">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77" name="Picture 76">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8" name="Picture 77">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82946" name="Rectangle 2"/>
          <p:cNvSpPr>
            <a:spLocks noGrp="1" noChangeArrowheads="1"/>
          </p:cNvSpPr>
          <p:nvPr>
            <p:ph type="title"/>
          </p:nvPr>
        </p:nvSpPr>
        <p:spPr>
          <a:xfrm>
            <a:off x="971551" y="982132"/>
            <a:ext cx="7200897" cy="1303867"/>
          </a:xfrm>
        </p:spPr>
        <p:txBody>
          <a:bodyPr>
            <a:normAutofit/>
          </a:bodyPr>
          <a:lstStyle/>
          <a:p>
            <a:pPr fontAlgn="auto">
              <a:spcAft>
                <a:spcPts val="0"/>
              </a:spcAft>
              <a:defRPr/>
            </a:pPr>
            <a:r>
              <a:rPr lang="en-US" dirty="0">
                <a:latin typeface="Franklin Gothic Book" pitchFamily="34" charset="0"/>
              </a:rPr>
              <a:t>What are School Report Cards?</a:t>
            </a:r>
            <a:endParaRPr lang="en-US">
              <a:latin typeface="Franklin Gothic Book" pitchFamily="34" charset="0"/>
            </a:endParaRPr>
          </a:p>
        </p:txBody>
      </p:sp>
      <p:cxnSp>
        <p:nvCxnSpPr>
          <p:cNvPr id="80" name="Straight Connector 79">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24579" name="Rectangle 3"/>
          <p:cNvSpPr>
            <a:spLocks noGrp="1" noChangeArrowheads="1"/>
          </p:cNvSpPr>
          <p:nvPr>
            <p:ph idx="1"/>
          </p:nvPr>
        </p:nvSpPr>
        <p:spPr>
          <a:xfrm>
            <a:off x="971550" y="2556931"/>
            <a:ext cx="7200897" cy="3425677"/>
          </a:xfrm>
        </p:spPr>
        <p:txBody>
          <a:bodyPr>
            <a:normAutofit/>
          </a:bodyPr>
          <a:lstStyle/>
          <a:p>
            <a:pPr>
              <a:lnSpc>
                <a:spcPct val="90000"/>
              </a:lnSpc>
            </a:pPr>
            <a:r>
              <a:rPr lang="en-US" altLang="en-US" sz="1800" dirty="0">
                <a:latin typeface="Franklin Gothic Book" pitchFamily="34" charset="0"/>
              </a:rPr>
              <a:t>Your child's school and school district will get a report card every year from the New York State Education Department. You will be able to learn how well your child's school and school district did in meeting New York State's academic achievement goals.</a:t>
            </a:r>
          </a:p>
          <a:p>
            <a:pPr>
              <a:lnSpc>
                <a:spcPct val="90000"/>
              </a:lnSpc>
            </a:pPr>
            <a:endParaRPr lang="en-US" altLang="en-US" sz="1800" dirty="0">
              <a:latin typeface="Franklin Gothic Book" pitchFamily="34" charset="0"/>
            </a:endParaRPr>
          </a:p>
          <a:p>
            <a:pPr>
              <a:lnSpc>
                <a:spcPct val="90000"/>
              </a:lnSpc>
            </a:pPr>
            <a:r>
              <a:rPr lang="en-US" altLang="en-US" sz="1800" dirty="0">
                <a:latin typeface="Franklin Gothic Book" pitchFamily="34" charset="0"/>
              </a:rPr>
              <a:t>The report cards will not only show how well all students are doing but will also show if there are achievement gaps among different subgroups of students.</a:t>
            </a:r>
          </a:p>
          <a:p>
            <a:pPr>
              <a:lnSpc>
                <a:spcPct val="90000"/>
              </a:lnSpc>
            </a:pPr>
            <a:endParaRPr lang="en-US" altLang="en-US" sz="1800" dirty="0">
              <a:latin typeface="Franklin Gothic Book" pitchFamily="34" charset="0"/>
            </a:endParaRPr>
          </a:p>
          <a:p>
            <a:pPr>
              <a:lnSpc>
                <a:spcPct val="90000"/>
              </a:lnSpc>
            </a:pPr>
            <a:r>
              <a:rPr lang="en-US" altLang="en-US" sz="1800" dirty="0">
                <a:latin typeface="Franklin Gothic Book" pitchFamily="34" charset="0"/>
              </a:rPr>
              <a:t>District and School Report Cards are available at </a:t>
            </a:r>
            <a:r>
              <a:rPr lang="en-US" altLang="en-US" sz="1800" dirty="0">
                <a:latin typeface="Franklin Gothic Book" pitchFamily="34" charset="0"/>
                <a:hlinkClick r:id="rId8"/>
              </a:rPr>
              <a:t>https://data.nysed.gov/</a:t>
            </a:r>
            <a:endParaRPr lang="en-US" altLang="en-US" sz="1800" dirty="0">
              <a:latin typeface="Franklin Gothic Book" pitchFamily="34" charset="0"/>
            </a:endParaRPr>
          </a:p>
        </p:txBody>
      </p:sp>
      <p:pic>
        <p:nvPicPr>
          <p:cNvPr id="2" name="17">
            <a:hlinkClick r:id="" action="ppaction://media"/>
            <a:extLst>
              <a:ext uri="{FF2B5EF4-FFF2-40B4-BE49-F238E27FC236}">
                <a16:creationId xmlns:a16="http://schemas.microsoft.com/office/drawing/2014/main" id="{ADBEF96D-F39A-44FB-A51E-AB42B27E1D7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955755" y="5984215"/>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8850" name="Rectangle 2"/>
          <p:cNvSpPr>
            <a:spLocks noGrp="1" noChangeArrowheads="1"/>
          </p:cNvSpPr>
          <p:nvPr>
            <p:ph type="title"/>
          </p:nvPr>
        </p:nvSpPr>
        <p:spPr>
          <a:xfrm>
            <a:off x="714081" y="954756"/>
            <a:ext cx="2047810" cy="4946003"/>
          </a:xfrm>
        </p:spPr>
        <p:txBody>
          <a:bodyPr>
            <a:normAutofit/>
          </a:bodyPr>
          <a:lstStyle/>
          <a:p>
            <a:pPr fontAlgn="auto">
              <a:spcAft>
                <a:spcPts val="0"/>
              </a:spcAft>
              <a:defRPr/>
            </a:pPr>
            <a:r>
              <a:rPr lang="en-US">
                <a:solidFill>
                  <a:srgbClr val="FFFFFF"/>
                </a:solidFill>
                <a:latin typeface="Franklin Gothic Book" pitchFamily="34" charset="0"/>
              </a:rPr>
              <a:t>Parents Right-To-know </a:t>
            </a:r>
          </a:p>
        </p:txBody>
      </p:sp>
      <p:sp>
        <p:nvSpPr>
          <p:cNvPr id="78" name="Rectangle 77">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3"/>
          <p:cNvSpPr>
            <a:spLocks noGrp="1" noChangeArrowheads="1"/>
          </p:cNvSpPr>
          <p:nvPr>
            <p:ph idx="1"/>
          </p:nvPr>
        </p:nvSpPr>
        <p:spPr>
          <a:xfrm>
            <a:off x="3855700" y="228600"/>
            <a:ext cx="4983500" cy="6477000"/>
          </a:xfrm>
        </p:spPr>
        <p:txBody>
          <a:bodyPr anchor="ctr">
            <a:normAutofit/>
          </a:bodyPr>
          <a:lstStyle/>
          <a:p>
            <a:pPr marL="69850" indent="0">
              <a:lnSpc>
                <a:spcPct val="90000"/>
              </a:lnSpc>
              <a:buNone/>
            </a:pPr>
            <a:r>
              <a:rPr lang="en-US" sz="1600" dirty="0">
                <a:latin typeface="Franklin Gothic Book" pitchFamily="34" charset="0"/>
              </a:rPr>
              <a:t>At the beginning of each school year, LEAs receiving  Title I funds must notify parents that the parents may request, and that the LEA will provide parents upon request and in a timely manner:</a:t>
            </a:r>
          </a:p>
          <a:p>
            <a:pPr>
              <a:lnSpc>
                <a:spcPct val="90000"/>
              </a:lnSpc>
              <a:buFont typeface="Wingdings" panose="05000000000000000000" pitchFamily="2" charset="2"/>
              <a:buChar char="Ø"/>
            </a:pPr>
            <a:r>
              <a:rPr lang="en-US" sz="1600" dirty="0">
                <a:latin typeface="Franklin Gothic Book" pitchFamily="34" charset="0"/>
              </a:rPr>
              <a:t>Information regarding the professional qualifications of the student’s classroom teacher, including whether the teacher is teaching in the field of discipline for which he/she is certified, and whether the child is provided services by paraprofessionals, and if so their qualifications;</a:t>
            </a:r>
          </a:p>
          <a:p>
            <a:pPr>
              <a:lnSpc>
                <a:spcPct val="90000"/>
              </a:lnSpc>
              <a:buFont typeface="Wingdings" panose="05000000000000000000" pitchFamily="2" charset="2"/>
              <a:buChar char="Ø"/>
            </a:pPr>
            <a:r>
              <a:rPr lang="en-US" sz="1600" dirty="0">
                <a:latin typeface="Franklin Gothic Book" pitchFamily="34" charset="0"/>
              </a:rPr>
              <a:t>Information regarding any State or LEA policy regarding student participation in any required State assessments mandated by ESSA and by the State or LEA, which shall include a policy, procedure, or parental right to opt the child out of such assessment, where applicable;  and </a:t>
            </a:r>
          </a:p>
          <a:p>
            <a:pPr>
              <a:lnSpc>
                <a:spcPct val="90000"/>
              </a:lnSpc>
              <a:buFont typeface="Wingdings" panose="05000000000000000000" pitchFamily="2" charset="2"/>
              <a:buChar char="Ø"/>
            </a:pPr>
            <a:r>
              <a:rPr lang="en-US" sz="1600" dirty="0">
                <a:latin typeface="Franklin Gothic Book" pitchFamily="34" charset="0"/>
              </a:rPr>
              <a:t>Information on each assessment required by the State, including assessments required to comply with accountability provisions of ESSA, and, where feasible, the assessments required districtwide by the LEA, including information on the subject, purpose, source of the requirement for the assessment and, where available, the amount of time students will spend on the assessment, the schedule and the time and format for disseminating results</a:t>
            </a:r>
            <a:r>
              <a:rPr lang="en-US" sz="1400" dirty="0">
                <a:latin typeface="Franklin Gothic Book" pitchFamily="34" charset="0"/>
              </a:rPr>
              <a:t>.</a:t>
            </a:r>
          </a:p>
        </p:txBody>
      </p:sp>
      <p:pic>
        <p:nvPicPr>
          <p:cNvPr id="2" name="18">
            <a:hlinkClick r:id="" action="ppaction://media"/>
            <a:extLst>
              <a:ext uri="{FF2B5EF4-FFF2-40B4-BE49-F238E27FC236}">
                <a16:creationId xmlns:a16="http://schemas.microsoft.com/office/drawing/2014/main" id="{2EB1B7E1-597A-4442-A271-9E1243558C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622249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45000"/>
    </mc:Choice>
    <mc:Fallback>
      <p:transition spd="slow" advClick="0"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Rectangle 2"/>
          <p:cNvSpPr>
            <a:spLocks noGrp="1" noChangeArrowheads="1"/>
          </p:cNvSpPr>
          <p:nvPr>
            <p:ph type="title"/>
          </p:nvPr>
        </p:nvSpPr>
        <p:spPr>
          <a:xfrm>
            <a:off x="603315" y="796374"/>
            <a:ext cx="7937369" cy="880027"/>
          </a:xfrm>
        </p:spPr>
        <p:txBody>
          <a:bodyPr>
            <a:normAutofit/>
          </a:bodyPr>
          <a:lstStyle/>
          <a:p>
            <a:pPr fontAlgn="auto">
              <a:spcAft>
                <a:spcPts val="0"/>
              </a:spcAft>
              <a:defRPr/>
            </a:pPr>
            <a:r>
              <a:rPr lang="en-US" dirty="0">
                <a:solidFill>
                  <a:srgbClr val="FFFFFF"/>
                </a:solidFill>
                <a:latin typeface="Franklin Gothic Book" pitchFamily="34" charset="0"/>
              </a:rPr>
              <a:t>Parent Notification</a:t>
            </a:r>
          </a:p>
        </p:txBody>
      </p:sp>
      <p:sp>
        <p:nvSpPr>
          <p:cNvPr id="76" name="Rectangle 75">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3"/>
          <p:cNvSpPr>
            <a:spLocks noGrp="1" noChangeArrowheads="1"/>
          </p:cNvSpPr>
          <p:nvPr>
            <p:ph idx="1"/>
          </p:nvPr>
        </p:nvSpPr>
        <p:spPr>
          <a:xfrm>
            <a:off x="363474" y="2612256"/>
            <a:ext cx="8417052" cy="3263612"/>
          </a:xfrm>
        </p:spPr>
        <p:txBody>
          <a:bodyPr>
            <a:normAutofit/>
          </a:bodyPr>
          <a:lstStyle/>
          <a:p>
            <a:pPr marL="69850" indent="0">
              <a:lnSpc>
                <a:spcPct val="90000"/>
              </a:lnSpc>
              <a:buNone/>
            </a:pPr>
            <a:r>
              <a:rPr lang="en-US" sz="2000" dirty="0">
                <a:latin typeface="Franklin Gothic Book" panose="020B0503020102020204" pitchFamily="34" charset="0"/>
              </a:rPr>
              <a:t>LEAs must provide parents with: </a:t>
            </a:r>
          </a:p>
          <a:p>
            <a:pPr lvl="0">
              <a:lnSpc>
                <a:spcPct val="90000"/>
              </a:lnSpc>
            </a:pPr>
            <a:r>
              <a:rPr lang="en-US" sz="2000" dirty="0">
                <a:latin typeface="Franklin Gothic Book" panose="020B0503020102020204" pitchFamily="34" charset="0"/>
              </a:rPr>
              <a:t>Information on the level of achievement and academic growth of their student on each of the State academic assessments, if applicable and available; and</a:t>
            </a:r>
          </a:p>
          <a:p>
            <a:pPr>
              <a:lnSpc>
                <a:spcPct val="90000"/>
              </a:lnSpc>
            </a:pPr>
            <a:r>
              <a:rPr lang="en-US" sz="2000" dirty="0">
                <a:latin typeface="Franklin Gothic Book" panose="020B0503020102020204" pitchFamily="34" charset="0"/>
              </a:rPr>
              <a:t>Timely notice when their child has been assigned or has been taught for four or more consecutive weeks by a teacher who does not meet applicable State certification or licensure requirements at the grade level and subject area in which the teacher has been assigned.</a:t>
            </a:r>
            <a:endParaRPr lang="en-US" altLang="en-US" sz="2000" dirty="0">
              <a:latin typeface="Franklin Gothic Book" panose="020B0503020102020204" pitchFamily="34" charset="0"/>
            </a:endParaRPr>
          </a:p>
          <a:p>
            <a:pPr lvl="1">
              <a:lnSpc>
                <a:spcPct val="90000"/>
              </a:lnSpc>
            </a:pPr>
            <a:endParaRPr lang="en-US" altLang="en-US" sz="1700" dirty="0">
              <a:latin typeface="Franklin Gothic Book" panose="020B0503020102020204" pitchFamily="34" charset="0"/>
            </a:endParaRPr>
          </a:p>
          <a:p>
            <a:pPr marL="469900" lvl="1" indent="0">
              <a:lnSpc>
                <a:spcPct val="90000"/>
              </a:lnSpc>
              <a:buNone/>
            </a:pPr>
            <a:endParaRPr lang="en-US" altLang="en-US" sz="1700" dirty="0">
              <a:latin typeface="Franklin Gothic Book" panose="020B0503020102020204" pitchFamily="34" charset="0"/>
            </a:endParaRPr>
          </a:p>
        </p:txBody>
      </p:sp>
      <p:pic>
        <p:nvPicPr>
          <p:cNvPr id="2" name="19">
            <a:hlinkClick r:id="" action="ppaction://media"/>
            <a:extLst>
              <a:ext uri="{FF2B5EF4-FFF2-40B4-BE49-F238E27FC236}">
                <a16:creationId xmlns:a16="http://schemas.microsoft.com/office/drawing/2014/main" id="{77690942-A68F-4956-9A15-DFA494E515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75726" y="616594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3000"/>
    </mc:Choice>
    <mc:Fallback>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8066" name="Rectangle 2"/>
          <p:cNvSpPr>
            <a:spLocks noGrp="1" noChangeArrowheads="1"/>
          </p:cNvSpPr>
          <p:nvPr>
            <p:ph type="title"/>
          </p:nvPr>
        </p:nvSpPr>
        <p:spPr>
          <a:xfrm>
            <a:off x="714081" y="954756"/>
            <a:ext cx="2047810" cy="4946003"/>
          </a:xfrm>
        </p:spPr>
        <p:txBody>
          <a:bodyPr>
            <a:normAutofit/>
          </a:bodyPr>
          <a:lstStyle/>
          <a:p>
            <a:pPr fontAlgn="auto">
              <a:spcAft>
                <a:spcPts val="0"/>
              </a:spcAft>
              <a:defRPr/>
            </a:pPr>
            <a:r>
              <a:rPr lang="en-US">
                <a:solidFill>
                  <a:srgbClr val="FFFFFF"/>
                </a:solidFill>
                <a:latin typeface="Franklin Gothic Book" pitchFamily="34" charset="0"/>
              </a:rPr>
              <a:t>Why are we here today?</a:t>
            </a:r>
          </a:p>
        </p:txBody>
      </p:sp>
      <p:sp>
        <p:nvSpPr>
          <p:cNvPr id="205" name="Rectangle 20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0" name="Rectangle 3"/>
          <p:cNvSpPr>
            <a:spLocks noGrp="1" noChangeArrowheads="1"/>
          </p:cNvSpPr>
          <p:nvPr>
            <p:ph idx="1"/>
          </p:nvPr>
        </p:nvSpPr>
        <p:spPr>
          <a:xfrm>
            <a:off x="3855700" y="469900"/>
            <a:ext cx="4465223" cy="5405968"/>
          </a:xfrm>
        </p:spPr>
        <p:txBody>
          <a:bodyPr anchor="ctr">
            <a:normAutofit/>
          </a:bodyPr>
          <a:lstStyle/>
          <a:p>
            <a:pPr marL="0" indent="0">
              <a:buFont typeface="Wingdings" pitchFamily="2" charset="2"/>
              <a:buNone/>
            </a:pPr>
            <a:endParaRPr lang="en-US" altLang="en-US">
              <a:latin typeface="Franklin Gothic Book" pitchFamily="34" charset="0"/>
            </a:endParaRPr>
          </a:p>
          <a:p>
            <a:pPr marL="0" indent="0">
              <a:buFont typeface="Wingdings" pitchFamily="2" charset="2"/>
              <a:buNone/>
            </a:pPr>
            <a:r>
              <a:rPr lang="en-US" altLang="en-US">
                <a:latin typeface="Franklin Gothic Book" pitchFamily="34" charset="0"/>
              </a:rPr>
              <a:t>The Bath Central School District recognizes that parent and family engagement is vitally important to a child’s education.</a:t>
            </a:r>
          </a:p>
          <a:p>
            <a:pPr marL="0" indent="0">
              <a:buFont typeface="Wingdings" pitchFamily="2" charset="2"/>
              <a:buNone/>
            </a:pPr>
            <a:endParaRPr lang="en-US" altLang="en-US">
              <a:latin typeface="Franklin Gothic Book" pitchFamily="34" charset="0"/>
            </a:endParaRPr>
          </a:p>
          <a:p>
            <a:pPr marL="0" indent="0">
              <a:buFont typeface="Wingdings" pitchFamily="2" charset="2"/>
              <a:buNone/>
            </a:pPr>
            <a:r>
              <a:rPr lang="en-US" altLang="en-US">
                <a:latin typeface="Franklin Gothic Book" pitchFamily="34" charset="0"/>
              </a:rPr>
              <a:t>The purpose of the Title I annual parent meeting is to provide information to parents of participating children about the Title I program and their right to be meaningfully involved in their child’s education.</a:t>
            </a:r>
            <a:endParaRPr lang="en-US" altLang="en-US" baseline="30000">
              <a:latin typeface="Franklin Gothic Book" pitchFamily="34" charset="0"/>
            </a:endParaRPr>
          </a:p>
        </p:txBody>
      </p:sp>
      <p:pic>
        <p:nvPicPr>
          <p:cNvPr id="2" name="Recorded Sound">
            <a:hlinkClick r:id="" action="ppaction://media"/>
            <a:extLst>
              <a:ext uri="{FF2B5EF4-FFF2-40B4-BE49-F238E27FC236}">
                <a16:creationId xmlns:a16="http://schemas.microsoft.com/office/drawing/2014/main" id="{9F6EB489-68C0-4296-9543-AE7AB7520D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12154" y="6222492"/>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80901" name="Rectangle 71">
            <a:extLst>
              <a:ext uri="{FF2B5EF4-FFF2-40B4-BE49-F238E27FC236}">
                <a16:creationId xmlns:a16="http://schemas.microsoft.com/office/drawing/2014/main" id="{D12B819D-CC31-407E-85A4-38D86944A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02" name="Rectangle 73">
            <a:extLst>
              <a:ext uri="{FF2B5EF4-FFF2-40B4-BE49-F238E27FC236}">
                <a16:creationId xmlns:a16="http://schemas.microsoft.com/office/drawing/2014/main" id="{1433B347-AE1B-487E-9813-FC88C0DD7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FE02B2F-D95A-47B1-8DA1-163D3426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80898" name="Rectangle 2"/>
          <p:cNvSpPr>
            <a:spLocks noGrp="1" noChangeArrowheads="1"/>
          </p:cNvSpPr>
          <p:nvPr>
            <p:ph type="title"/>
          </p:nvPr>
        </p:nvSpPr>
        <p:spPr>
          <a:xfrm>
            <a:off x="971551" y="982132"/>
            <a:ext cx="7200897" cy="1303867"/>
          </a:xfrm>
        </p:spPr>
        <p:txBody>
          <a:bodyPr>
            <a:normAutofit/>
          </a:bodyPr>
          <a:lstStyle/>
          <a:p>
            <a:pPr fontAlgn="auto">
              <a:lnSpc>
                <a:spcPct val="90000"/>
              </a:lnSpc>
              <a:spcAft>
                <a:spcPts val="0"/>
              </a:spcAft>
              <a:defRPr/>
            </a:pPr>
            <a:r>
              <a:rPr lang="en-US">
                <a:solidFill>
                  <a:schemeClr val="bg1"/>
                </a:solidFill>
                <a:latin typeface="Franklin Gothic Book" pitchFamily="34" charset="0"/>
              </a:rPr>
              <a:t>ESSA-Funded Programs </a:t>
            </a:r>
            <a:br>
              <a:rPr lang="en-US">
                <a:solidFill>
                  <a:schemeClr val="bg1"/>
                </a:solidFill>
                <a:latin typeface="Franklin Gothic Book" pitchFamily="34" charset="0"/>
              </a:rPr>
            </a:br>
            <a:r>
              <a:rPr lang="en-US">
                <a:solidFill>
                  <a:schemeClr val="bg1"/>
                </a:solidFill>
                <a:latin typeface="Franklin Gothic Book" pitchFamily="34" charset="0"/>
              </a:rPr>
              <a:t>Written Complaint Procedures</a:t>
            </a:r>
          </a:p>
        </p:txBody>
      </p:sp>
      <p:cxnSp>
        <p:nvCxnSpPr>
          <p:cNvPr id="78" name="Straight Connector 77">
            <a:extLst>
              <a:ext uri="{FF2B5EF4-FFF2-40B4-BE49-F238E27FC236}">
                <a16:creationId xmlns:a16="http://schemas.microsoft.com/office/drawing/2014/main" id="{ED867580-55A6-4E67-A38E-4D1E3D4FB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80899" name="Rectangle 3"/>
          <p:cNvSpPr>
            <a:spLocks noGrp="1" noChangeArrowheads="1"/>
          </p:cNvSpPr>
          <p:nvPr>
            <p:ph idx="1"/>
          </p:nvPr>
        </p:nvSpPr>
        <p:spPr>
          <a:xfrm>
            <a:off x="971550" y="2556932"/>
            <a:ext cx="7200897" cy="3539068"/>
          </a:xfrm>
        </p:spPr>
        <p:txBody>
          <a:bodyPr rtlCol="0">
            <a:normAutofit/>
          </a:bodyPr>
          <a:lstStyle/>
          <a:p>
            <a:pPr marL="68580" indent="0" fontAlgn="auto">
              <a:lnSpc>
                <a:spcPct val="90000"/>
              </a:lnSpc>
              <a:spcAft>
                <a:spcPts val="0"/>
              </a:spcAft>
              <a:buNone/>
              <a:tabLst>
                <a:tab pos="5718175" algn="l"/>
              </a:tabLst>
              <a:defRPr/>
            </a:pPr>
            <a:endParaRPr lang="en-US" sz="1500" dirty="0">
              <a:solidFill>
                <a:schemeClr val="bg1"/>
              </a:solidFill>
              <a:latin typeface="Franklin Gothic Book" pitchFamily="34" charset="0"/>
            </a:endParaRPr>
          </a:p>
          <a:p>
            <a:pPr indent="-274320" fontAlgn="auto">
              <a:lnSpc>
                <a:spcPct val="90000"/>
              </a:lnSpc>
              <a:spcAft>
                <a:spcPts val="0"/>
              </a:spcAft>
              <a:tabLst>
                <a:tab pos="5718175" algn="l"/>
              </a:tabLst>
              <a:defRPr/>
            </a:pPr>
            <a:r>
              <a:rPr lang="en-US" sz="1600" dirty="0">
                <a:solidFill>
                  <a:schemeClr val="bg1"/>
                </a:solidFill>
                <a:latin typeface="Franklin Gothic Book" pitchFamily="34" charset="0"/>
              </a:rPr>
              <a:t>The Bath Central School District has developed Written Complaint Procedures that are available to parents upon request.</a:t>
            </a:r>
          </a:p>
          <a:p>
            <a:pPr indent="-274320" fontAlgn="auto">
              <a:lnSpc>
                <a:spcPct val="90000"/>
              </a:lnSpc>
              <a:spcAft>
                <a:spcPts val="0"/>
              </a:spcAft>
              <a:tabLst>
                <a:tab pos="5718175" algn="l"/>
              </a:tabLst>
              <a:defRPr/>
            </a:pPr>
            <a:endParaRPr lang="en-US" sz="1600" dirty="0">
              <a:solidFill>
                <a:schemeClr val="bg1"/>
              </a:solidFill>
              <a:latin typeface="Franklin Gothic Book" pitchFamily="34" charset="0"/>
            </a:endParaRPr>
          </a:p>
          <a:p>
            <a:pPr indent="-274320" fontAlgn="auto">
              <a:lnSpc>
                <a:spcPct val="90000"/>
              </a:lnSpc>
              <a:spcAft>
                <a:spcPts val="0"/>
              </a:spcAft>
              <a:tabLst>
                <a:tab pos="5718175" algn="l"/>
              </a:tabLst>
              <a:defRPr/>
            </a:pPr>
            <a:r>
              <a:rPr lang="en-US" sz="1600" dirty="0">
                <a:solidFill>
                  <a:schemeClr val="bg1"/>
                </a:solidFill>
                <a:latin typeface="Franklin Gothic Book" pitchFamily="34" charset="0"/>
              </a:rPr>
              <a:t>The district’s Complaint Policy is also available online and can be viewed on the district’s website at </a:t>
            </a:r>
            <a:r>
              <a:rPr lang="en-US" sz="1600" dirty="0">
                <a:solidFill>
                  <a:schemeClr val="bg1"/>
                </a:solidFill>
                <a:latin typeface="Franklin Gothic Book" pitchFamily="34" charset="0"/>
                <a:hlinkClick r:id="rId5"/>
              </a:rPr>
              <a:t>http://www.bathcsd.org</a:t>
            </a:r>
            <a:r>
              <a:rPr lang="en-US" sz="1600" dirty="0">
                <a:solidFill>
                  <a:schemeClr val="bg1"/>
                </a:solidFill>
                <a:latin typeface="Franklin Gothic Book" pitchFamily="34" charset="0"/>
              </a:rPr>
              <a:t>. </a:t>
            </a:r>
          </a:p>
          <a:p>
            <a:pPr indent="-274320" fontAlgn="auto">
              <a:lnSpc>
                <a:spcPct val="90000"/>
              </a:lnSpc>
              <a:spcAft>
                <a:spcPts val="0"/>
              </a:spcAft>
              <a:tabLst>
                <a:tab pos="5718175" algn="l"/>
              </a:tabLst>
              <a:defRPr/>
            </a:pPr>
            <a:endParaRPr lang="en-US" sz="1600" dirty="0">
              <a:solidFill>
                <a:schemeClr val="bg1"/>
              </a:solidFill>
              <a:latin typeface="Franklin Gothic Book" pitchFamily="34" charset="0"/>
            </a:endParaRPr>
          </a:p>
          <a:p>
            <a:pPr indent="-274320" fontAlgn="auto">
              <a:lnSpc>
                <a:spcPct val="90000"/>
              </a:lnSpc>
              <a:spcAft>
                <a:spcPts val="0"/>
              </a:spcAft>
              <a:tabLst>
                <a:tab pos="5718175" algn="l"/>
              </a:tabLst>
              <a:defRPr/>
            </a:pPr>
            <a:r>
              <a:rPr lang="en-US" sz="1600" dirty="0">
                <a:solidFill>
                  <a:schemeClr val="bg1"/>
                </a:solidFill>
                <a:latin typeface="Franklin Gothic Book" pitchFamily="34" charset="0"/>
              </a:rPr>
              <a:t>The NYS Department of Education and the U.S. Department of Education have similar Written Complaint Policies and Procedures.</a:t>
            </a:r>
          </a:p>
          <a:p>
            <a:pPr indent="-274320" fontAlgn="auto">
              <a:lnSpc>
                <a:spcPct val="90000"/>
              </a:lnSpc>
              <a:spcAft>
                <a:spcPts val="0"/>
              </a:spcAft>
              <a:tabLst>
                <a:tab pos="5718175" algn="l"/>
              </a:tabLst>
              <a:defRPr/>
            </a:pPr>
            <a:endParaRPr lang="en-US" sz="1600" dirty="0">
              <a:solidFill>
                <a:schemeClr val="bg1"/>
              </a:solidFill>
              <a:latin typeface="Franklin Gothic Book" pitchFamily="34" charset="0"/>
            </a:endParaRPr>
          </a:p>
          <a:p>
            <a:pPr indent="-274320" fontAlgn="auto">
              <a:lnSpc>
                <a:spcPct val="90000"/>
              </a:lnSpc>
              <a:spcAft>
                <a:spcPts val="0"/>
              </a:spcAft>
              <a:tabLst>
                <a:tab pos="5718175" algn="l"/>
              </a:tabLst>
              <a:defRPr/>
            </a:pPr>
            <a:r>
              <a:rPr lang="en-US" sz="1600" dirty="0">
                <a:solidFill>
                  <a:schemeClr val="bg1"/>
                </a:solidFill>
                <a:latin typeface="Franklin Gothic Book" pitchFamily="34" charset="0"/>
              </a:rPr>
              <a:t>Additional information is available online at </a:t>
            </a:r>
            <a:r>
              <a:rPr lang="en-US" sz="1600" dirty="0">
                <a:solidFill>
                  <a:schemeClr val="bg1"/>
                </a:solidFill>
                <a:latin typeface="Franklin Gothic Book" pitchFamily="34" charset="0"/>
                <a:hlinkClick r:id="rId6"/>
              </a:rPr>
              <a:t>http://www.nysed.gov/essa/new-york-state-essa-funded-programs-complaint-procedures</a:t>
            </a:r>
            <a:endParaRPr lang="en-US" sz="1600" dirty="0">
              <a:solidFill>
                <a:schemeClr val="bg1"/>
              </a:solidFill>
              <a:latin typeface="Franklin Gothic Book" pitchFamily="34" charset="0"/>
            </a:endParaRPr>
          </a:p>
          <a:p>
            <a:pPr indent="-274320" fontAlgn="auto">
              <a:lnSpc>
                <a:spcPct val="90000"/>
              </a:lnSpc>
              <a:spcAft>
                <a:spcPts val="0"/>
              </a:spcAft>
              <a:tabLst>
                <a:tab pos="5718175" algn="l"/>
              </a:tabLst>
              <a:defRPr/>
            </a:pPr>
            <a:endParaRPr lang="en-US" sz="1500" dirty="0">
              <a:solidFill>
                <a:schemeClr val="bg1"/>
              </a:solidFill>
              <a:latin typeface="Franklin Gothic Book" pitchFamily="34" charset="0"/>
            </a:endParaRPr>
          </a:p>
        </p:txBody>
      </p:sp>
      <p:pic>
        <p:nvPicPr>
          <p:cNvPr id="2" name="20">
            <a:hlinkClick r:id="" action="ppaction://media"/>
            <a:extLst>
              <a:ext uri="{FF2B5EF4-FFF2-40B4-BE49-F238E27FC236}">
                <a16:creationId xmlns:a16="http://schemas.microsoft.com/office/drawing/2014/main" id="{AA98861D-0E15-4F7E-885A-21EDDAA2B56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04571" y="5855652"/>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7960-C951-4111-AF6A-3218A664ABD2}"/>
              </a:ext>
            </a:extLst>
          </p:cNvPr>
          <p:cNvSpPr>
            <a:spLocks noGrp="1"/>
          </p:cNvSpPr>
          <p:nvPr>
            <p:ph type="title"/>
          </p:nvPr>
        </p:nvSpPr>
        <p:spPr>
          <a:xfrm>
            <a:off x="1172632" y="929333"/>
            <a:ext cx="6798735" cy="1303867"/>
          </a:xfrm>
        </p:spPr>
        <p:txBody>
          <a:bodyPr/>
          <a:lstStyle/>
          <a:p>
            <a:r>
              <a:rPr lang="en-US" dirty="0"/>
              <a:t>How to Contact our RTI staff</a:t>
            </a:r>
          </a:p>
        </p:txBody>
      </p:sp>
      <p:sp>
        <p:nvSpPr>
          <p:cNvPr id="3" name="Content Placeholder 2">
            <a:extLst>
              <a:ext uri="{FF2B5EF4-FFF2-40B4-BE49-F238E27FC236}">
                <a16:creationId xmlns:a16="http://schemas.microsoft.com/office/drawing/2014/main" id="{A736BC10-3518-41E8-B824-A80A05A264C2}"/>
              </a:ext>
            </a:extLst>
          </p:cNvPr>
          <p:cNvSpPr txBox="1">
            <a:spLocks/>
          </p:cNvSpPr>
          <p:nvPr/>
        </p:nvSpPr>
        <p:spPr>
          <a:xfrm>
            <a:off x="762000" y="2483670"/>
            <a:ext cx="7391399" cy="344499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600" dirty="0"/>
              <a:t>Kindergarten:   Susan Jacobs   </a:t>
            </a:r>
            <a:r>
              <a:rPr lang="en-US" sz="2600" dirty="0">
                <a:hlinkClick r:id="rId4"/>
              </a:rPr>
              <a:t>sjacobs@bathcsd.org</a:t>
            </a:r>
            <a:endParaRPr lang="en-US" sz="2600" dirty="0"/>
          </a:p>
          <a:p>
            <a:r>
              <a:rPr lang="en-US" sz="2600" dirty="0"/>
              <a:t>1</a:t>
            </a:r>
            <a:r>
              <a:rPr lang="en-US" sz="2600" baseline="30000" dirty="0"/>
              <a:t>st</a:t>
            </a:r>
            <a:r>
              <a:rPr lang="en-US" sz="2600" dirty="0"/>
              <a:t> Grade:        Kasi Long         </a:t>
            </a:r>
            <a:r>
              <a:rPr lang="en-US" sz="2600" dirty="0">
                <a:hlinkClick r:id="rId5"/>
              </a:rPr>
              <a:t>klong@bathcsd.org</a:t>
            </a:r>
            <a:endParaRPr lang="en-US" sz="2600" dirty="0"/>
          </a:p>
          <a:p>
            <a:r>
              <a:rPr lang="en-US" sz="2600" dirty="0"/>
              <a:t>2</a:t>
            </a:r>
            <a:r>
              <a:rPr lang="en-US" sz="2600" baseline="30000" dirty="0"/>
              <a:t>nd</a:t>
            </a:r>
            <a:r>
              <a:rPr lang="en-US" sz="2600" dirty="0"/>
              <a:t> Grade: 	     Allie Enser       </a:t>
            </a:r>
            <a:r>
              <a:rPr lang="en-US" sz="2600" dirty="0">
                <a:hlinkClick r:id="rId6"/>
              </a:rPr>
              <a:t>aenser@bathcsd.org</a:t>
            </a:r>
            <a:endParaRPr lang="en-US" sz="2600" dirty="0"/>
          </a:p>
          <a:p>
            <a:r>
              <a:rPr lang="en-US" sz="2600" dirty="0"/>
              <a:t>3</a:t>
            </a:r>
            <a:r>
              <a:rPr lang="en-US" sz="2600" baseline="30000" dirty="0"/>
              <a:t>rd</a:t>
            </a:r>
            <a:r>
              <a:rPr lang="en-US" sz="2600" dirty="0"/>
              <a:t> Grade:       Tara DeSalvo	  </a:t>
            </a:r>
            <a:r>
              <a:rPr lang="en-US" sz="2600" dirty="0">
                <a:hlinkClick r:id="rId7"/>
              </a:rPr>
              <a:t>tdesalvo@bathcsd.org</a:t>
            </a:r>
            <a:endParaRPr lang="en-US" sz="2600" dirty="0"/>
          </a:p>
          <a:p>
            <a:endParaRPr lang="en-US" sz="2600" dirty="0"/>
          </a:p>
          <a:p>
            <a:r>
              <a:rPr lang="en-US" sz="2600" dirty="0"/>
              <a:t>Principal Bret Ryan    		      </a:t>
            </a:r>
            <a:r>
              <a:rPr lang="en-US" sz="2600" dirty="0">
                <a:hlinkClick r:id="rId8"/>
              </a:rPr>
              <a:t>bryan@bathcsd.org</a:t>
            </a:r>
            <a:endParaRPr lang="en-US" sz="2600" dirty="0"/>
          </a:p>
          <a:p>
            <a:endParaRPr lang="en-US" sz="2600" dirty="0"/>
          </a:p>
          <a:p>
            <a:endParaRPr lang="en-US" sz="2600" dirty="0"/>
          </a:p>
          <a:p>
            <a:endParaRPr lang="en-US" sz="2600" dirty="0"/>
          </a:p>
        </p:txBody>
      </p:sp>
      <p:pic>
        <p:nvPicPr>
          <p:cNvPr id="4" name="21">
            <a:hlinkClick r:id="" action="ppaction://media"/>
            <a:extLst>
              <a:ext uri="{FF2B5EF4-FFF2-40B4-BE49-F238E27FC236}">
                <a16:creationId xmlns:a16="http://schemas.microsoft.com/office/drawing/2014/main" id="{8C08DC49-6A2A-41EB-8F38-C13943ADDE7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772400" y="5684985"/>
            <a:ext cx="487363" cy="487363"/>
          </a:xfrm>
          <a:prstGeom prst="rect">
            <a:avLst/>
          </a:prstGeom>
        </p:spPr>
      </p:pic>
    </p:spTree>
    <p:extLst>
      <p:ext uri="{BB962C8B-B14F-4D97-AF65-F5344CB8AC3E}">
        <p14:creationId xmlns:p14="http://schemas.microsoft.com/office/powerpoint/2010/main" val="163502454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90114" name="Rectangle 2"/>
          <p:cNvSpPr>
            <a:spLocks noGrp="1" noChangeArrowheads="1"/>
          </p:cNvSpPr>
          <p:nvPr>
            <p:ph type="title"/>
          </p:nvPr>
        </p:nvSpPr>
        <p:spPr>
          <a:xfrm>
            <a:off x="714081" y="954756"/>
            <a:ext cx="2047810" cy="4946003"/>
          </a:xfrm>
        </p:spPr>
        <p:txBody>
          <a:bodyPr>
            <a:normAutofit/>
          </a:bodyPr>
          <a:lstStyle/>
          <a:p>
            <a:pPr fontAlgn="auto">
              <a:spcAft>
                <a:spcPts val="0"/>
              </a:spcAft>
              <a:defRPr/>
            </a:pPr>
            <a:r>
              <a:rPr lang="en-US" sz="3100">
                <a:solidFill>
                  <a:srgbClr val="FFFFFF"/>
                </a:solidFill>
                <a:latin typeface="Franklin Gothic Book" pitchFamily="34" charset="0"/>
              </a:rPr>
              <a:t>Where can I find</a:t>
            </a:r>
            <a:br>
              <a:rPr lang="en-US" sz="3100">
                <a:solidFill>
                  <a:srgbClr val="FFFFFF"/>
                </a:solidFill>
                <a:latin typeface="Franklin Gothic Book" pitchFamily="34" charset="0"/>
              </a:rPr>
            </a:br>
            <a:r>
              <a:rPr lang="en-US" sz="3100">
                <a:solidFill>
                  <a:srgbClr val="FFFFFF"/>
                </a:solidFill>
                <a:latin typeface="Franklin Gothic Book" pitchFamily="34" charset="0"/>
              </a:rPr>
              <a:t>additional resources?</a:t>
            </a:r>
          </a:p>
        </p:txBody>
      </p:sp>
      <p:sp>
        <p:nvSpPr>
          <p:cNvPr id="145" name="Rectangle 144">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5" name="Rectangle 3"/>
          <p:cNvSpPr>
            <a:spLocks noGrp="1" noChangeArrowheads="1"/>
          </p:cNvSpPr>
          <p:nvPr>
            <p:ph idx="1"/>
          </p:nvPr>
        </p:nvSpPr>
        <p:spPr>
          <a:xfrm>
            <a:off x="3862769" y="469900"/>
            <a:ext cx="4801479" cy="5918200"/>
          </a:xfrm>
        </p:spPr>
        <p:txBody>
          <a:bodyPr anchor="ctr">
            <a:normAutofit/>
          </a:bodyPr>
          <a:lstStyle/>
          <a:p>
            <a:pPr>
              <a:lnSpc>
                <a:spcPct val="90000"/>
              </a:lnSpc>
            </a:pPr>
            <a:r>
              <a:rPr lang="en-US" altLang="en-US" sz="2000" dirty="0">
                <a:solidFill>
                  <a:schemeClr val="bg1"/>
                </a:solidFill>
                <a:latin typeface="Franklin Gothic Book" pitchFamily="34" charset="0"/>
              </a:rPr>
              <a:t>If you have any questions about the information presented in these slides or how to get involved, please talk with your building principal</a:t>
            </a:r>
          </a:p>
          <a:p>
            <a:pPr>
              <a:lnSpc>
                <a:spcPct val="90000"/>
              </a:lnSpc>
            </a:pPr>
            <a:endParaRPr lang="en-US" altLang="en-US" sz="2000" dirty="0">
              <a:solidFill>
                <a:schemeClr val="bg1"/>
              </a:solidFill>
              <a:latin typeface="Franklin Gothic Book" pitchFamily="34" charset="0"/>
            </a:endParaRPr>
          </a:p>
          <a:p>
            <a:pPr>
              <a:lnSpc>
                <a:spcPct val="90000"/>
              </a:lnSpc>
            </a:pPr>
            <a:r>
              <a:rPr lang="en-US" altLang="en-US" sz="2000" dirty="0">
                <a:solidFill>
                  <a:schemeClr val="bg1"/>
                </a:solidFill>
                <a:latin typeface="Franklin Gothic Book" pitchFamily="34" charset="0"/>
              </a:rPr>
              <a:t>Information Resources for New York State Parents</a:t>
            </a:r>
          </a:p>
          <a:p>
            <a:pPr marL="457200" lvl="1" indent="0">
              <a:lnSpc>
                <a:spcPct val="90000"/>
              </a:lnSpc>
              <a:buNone/>
            </a:pPr>
            <a:r>
              <a:rPr lang="en-US" altLang="en-US" dirty="0">
                <a:solidFill>
                  <a:schemeClr val="bg1"/>
                </a:solidFill>
                <a:latin typeface="Franklin Gothic Book" pitchFamily="34" charset="0"/>
                <a:hlinkClick r:id="rId5"/>
              </a:rPr>
              <a:t>http://www.nysed.gov/curriculum-instruction/new-york-state-education-department-resources-parents-and-families</a:t>
            </a:r>
            <a:r>
              <a:rPr lang="en-US" altLang="en-US" dirty="0">
                <a:solidFill>
                  <a:schemeClr val="bg1"/>
                </a:solidFill>
                <a:latin typeface="Franklin Gothic Book" pitchFamily="34" charset="0"/>
              </a:rPr>
              <a:t> </a:t>
            </a:r>
          </a:p>
          <a:p>
            <a:pPr>
              <a:lnSpc>
                <a:spcPct val="90000"/>
              </a:lnSpc>
            </a:pPr>
            <a:r>
              <a:rPr lang="en-US" altLang="en-US" sz="2000" dirty="0">
                <a:solidFill>
                  <a:schemeClr val="bg1"/>
                </a:solidFill>
                <a:latin typeface="Franklin Gothic Book" pitchFamily="34" charset="0"/>
              </a:rPr>
              <a:t>U.S. Department of Education’s Parent Information Website</a:t>
            </a:r>
          </a:p>
          <a:p>
            <a:pPr marL="457200" lvl="1" indent="0">
              <a:lnSpc>
                <a:spcPct val="90000"/>
              </a:lnSpc>
              <a:buNone/>
            </a:pPr>
            <a:r>
              <a:rPr lang="en-US" altLang="en-US" dirty="0">
                <a:solidFill>
                  <a:schemeClr val="bg1"/>
                </a:solidFill>
                <a:latin typeface="Franklin Gothic Book" pitchFamily="34" charset="0"/>
                <a:hlinkClick r:id="rId6"/>
              </a:rPr>
              <a:t>http://www2.ed.gov/parents/landing.jhtml</a:t>
            </a:r>
            <a:endParaRPr lang="en-US" altLang="en-US" dirty="0">
              <a:solidFill>
                <a:schemeClr val="bg1"/>
              </a:solidFill>
              <a:latin typeface="Franklin Gothic Book" pitchFamily="34" charset="0"/>
            </a:endParaRPr>
          </a:p>
          <a:p>
            <a:pPr>
              <a:lnSpc>
                <a:spcPct val="90000"/>
              </a:lnSpc>
            </a:pPr>
            <a:endParaRPr lang="en-US" altLang="en-US" sz="1700" dirty="0">
              <a:solidFill>
                <a:schemeClr val="bg1"/>
              </a:solidFill>
              <a:latin typeface="Franklin Gothic Book" pitchFamily="34" charset="0"/>
            </a:endParaRPr>
          </a:p>
        </p:txBody>
      </p:sp>
      <p:pic>
        <p:nvPicPr>
          <p:cNvPr id="2" name="22">
            <a:hlinkClick r:id="" action="ppaction://media"/>
            <a:extLst>
              <a:ext uri="{FF2B5EF4-FFF2-40B4-BE49-F238E27FC236}">
                <a16:creationId xmlns:a16="http://schemas.microsoft.com/office/drawing/2014/main" id="{45071756-0DE1-4787-AC28-2FC02BF64E8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37510" y="5978810"/>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rmAutofit/>
          </a:bodyPr>
          <a:lstStyle/>
          <a:p>
            <a:pPr>
              <a:lnSpc>
                <a:spcPct val="90000"/>
              </a:lnSpc>
            </a:pPr>
            <a:r>
              <a:rPr lang="en-US" altLang="en-US" sz="2800" b="1" cap="none">
                <a:solidFill>
                  <a:srgbClr val="FFFFFF"/>
                </a:solidFill>
                <a:latin typeface="Franklin Gothic Book" panose="020B0503020102020204" pitchFamily="34" charset="0"/>
                <a:ea typeface="+mn-ea"/>
                <a:cs typeface="+mn-cs"/>
              </a:rPr>
              <a:t>Parent and Family Engagement is required because it has a positive impact on student achievement.</a:t>
            </a:r>
            <a:endParaRPr lang="en-US" sz="2800">
              <a:solidFill>
                <a:srgbClr val="FFFFFF"/>
              </a:solidFill>
              <a:latin typeface="Franklin Gothic Book" panose="020B0503020102020204" pitchFamily="34" charset="0"/>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71550" y="2612256"/>
            <a:ext cx="7200897" cy="3263612"/>
          </a:xfrm>
        </p:spPr>
        <p:txBody>
          <a:bodyPr>
            <a:normAutofit/>
          </a:bodyPr>
          <a:lstStyle/>
          <a:p>
            <a:pPr marL="0" indent="0" eaLnBrk="1" fontAlgn="auto" hangingPunct="1">
              <a:spcAft>
                <a:spcPts val="0"/>
              </a:spcAft>
              <a:buClr>
                <a:schemeClr val="tx1">
                  <a:lumMod val="85000"/>
                  <a:lumOff val="15000"/>
                </a:schemeClr>
              </a:buClr>
              <a:buFont typeface="Wingdings 2" panose="05020102010507070707" pitchFamily="18" charset="2"/>
              <a:buNone/>
              <a:defRPr/>
            </a:pPr>
            <a:r>
              <a:rPr lang="en-US">
                <a:latin typeface="Franklin Gothic Book" panose="020B0503020102020204" pitchFamily="34" charset="0"/>
              </a:rPr>
              <a:t>Students with involved families, regardless of income or background, are more likely to:</a:t>
            </a:r>
            <a:endParaRPr lang="en-US" dirty="0">
              <a:latin typeface="Franklin Gothic Book" panose="020B0503020102020204" pitchFamily="34" charset="0"/>
            </a:endParaRP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Earn high grades and test scores</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Enroll in higher-level programs</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Improve their behavior and attitude</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Pass their classes, earn credits and be promoted</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Attend school regularly</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Graduate and go on to post-secondary education/careers</a:t>
            </a:r>
            <a:endParaRPr lang="en-US" dirty="0">
              <a:latin typeface="Franklin Gothic Book" panose="020B0503020102020204" pitchFamily="34" charset="0"/>
            </a:endParaRPr>
          </a:p>
        </p:txBody>
      </p:sp>
      <p:pic>
        <p:nvPicPr>
          <p:cNvPr id="4" name="3">
            <a:hlinkClick r:id="" action="ppaction://media"/>
            <a:extLst>
              <a:ext uri="{FF2B5EF4-FFF2-40B4-BE49-F238E27FC236}">
                <a16:creationId xmlns:a16="http://schemas.microsoft.com/office/drawing/2014/main" id="{F608B4BB-868E-47DA-9DA3-39ECBB069A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2239" y="6189016"/>
            <a:ext cx="487363" cy="487363"/>
          </a:xfrm>
          <a:prstGeom prst="rect">
            <a:avLst/>
          </a:prstGeom>
        </p:spPr>
      </p:pic>
    </p:spTree>
    <p:extLst>
      <p:ext uri="{BB962C8B-B14F-4D97-AF65-F5344CB8AC3E}">
        <p14:creationId xmlns:p14="http://schemas.microsoft.com/office/powerpoint/2010/main" val="423319248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5"/>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74" name="Group 73">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75" name="Picture 74">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6" name="Rectangle 75">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77" name="Picture 76">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8" name="Picture 77">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83970" name="Rectangle 2"/>
          <p:cNvSpPr>
            <a:spLocks noGrp="1" noChangeArrowheads="1"/>
          </p:cNvSpPr>
          <p:nvPr>
            <p:ph type="title"/>
          </p:nvPr>
        </p:nvSpPr>
        <p:spPr>
          <a:xfrm>
            <a:off x="971551" y="982132"/>
            <a:ext cx="7200897" cy="1303867"/>
          </a:xfrm>
        </p:spPr>
        <p:txBody>
          <a:bodyPr>
            <a:normAutofit/>
          </a:bodyPr>
          <a:lstStyle/>
          <a:p>
            <a:pPr fontAlgn="auto">
              <a:lnSpc>
                <a:spcPct val="90000"/>
              </a:lnSpc>
              <a:spcAft>
                <a:spcPts val="0"/>
              </a:spcAft>
              <a:defRPr/>
            </a:pPr>
            <a:r>
              <a:rPr lang="en-US" dirty="0">
                <a:latin typeface="Franklin Gothic Book" pitchFamily="34" charset="0"/>
              </a:rPr>
              <a:t>What is the Every Student Succeeds Act?</a:t>
            </a:r>
          </a:p>
        </p:txBody>
      </p:sp>
      <p:cxnSp>
        <p:nvCxnSpPr>
          <p:cNvPr id="80" name="Straight Connector 79">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83971" name="Rectangle 3"/>
          <p:cNvSpPr>
            <a:spLocks noGrp="1" noChangeArrowheads="1"/>
          </p:cNvSpPr>
          <p:nvPr>
            <p:ph idx="1"/>
          </p:nvPr>
        </p:nvSpPr>
        <p:spPr>
          <a:xfrm>
            <a:off x="971550" y="2556932"/>
            <a:ext cx="7200897" cy="3318936"/>
          </a:xfrm>
        </p:spPr>
        <p:txBody>
          <a:bodyPr rtlCol="0">
            <a:normAutofit/>
          </a:bodyPr>
          <a:lstStyle/>
          <a:p>
            <a:pPr indent="-274320" fontAlgn="auto">
              <a:lnSpc>
                <a:spcPct val="90000"/>
              </a:lnSpc>
              <a:spcAft>
                <a:spcPts val="0"/>
              </a:spcAft>
              <a:defRPr/>
            </a:pPr>
            <a:r>
              <a:rPr lang="en-US" sz="1800" dirty="0">
                <a:latin typeface="Franklin Gothic Book" pitchFamily="34" charset="0"/>
              </a:rPr>
              <a:t>The Every Student Succeeds Act (ESSA) is the most recent reauthorization of the Elementary and Secondary Education Act (ESEA), a federal law to improve education for all children. The ESSA legislation establishes that:</a:t>
            </a:r>
          </a:p>
          <a:p>
            <a:pPr lvl="1" indent="-274320" fontAlgn="auto">
              <a:lnSpc>
                <a:spcPct val="90000"/>
              </a:lnSpc>
              <a:spcAft>
                <a:spcPts val="0"/>
              </a:spcAft>
              <a:defRPr/>
            </a:pPr>
            <a:r>
              <a:rPr lang="en-US" sz="1800" dirty="0">
                <a:latin typeface="Franklin Gothic Book" pitchFamily="34" charset="0"/>
              </a:rPr>
              <a:t>Schools will be responsible for results</a:t>
            </a:r>
          </a:p>
          <a:p>
            <a:pPr lvl="1" indent="-274320" fontAlgn="auto">
              <a:lnSpc>
                <a:spcPct val="90000"/>
              </a:lnSpc>
              <a:spcAft>
                <a:spcPts val="0"/>
              </a:spcAft>
              <a:defRPr/>
            </a:pPr>
            <a:r>
              <a:rPr lang="en-US" sz="1800" dirty="0">
                <a:latin typeface="Franklin Gothic Book" pitchFamily="34" charset="0"/>
              </a:rPr>
              <a:t>States will have more flexibility and authority to set accountability standards</a:t>
            </a:r>
          </a:p>
          <a:p>
            <a:pPr lvl="1" indent="-274320" fontAlgn="auto">
              <a:lnSpc>
                <a:spcPct val="90000"/>
              </a:lnSpc>
              <a:spcAft>
                <a:spcPts val="0"/>
              </a:spcAft>
              <a:defRPr/>
            </a:pPr>
            <a:r>
              <a:rPr lang="en-US" sz="1800" dirty="0">
                <a:latin typeface="Franklin Gothic Book" pitchFamily="34" charset="0"/>
              </a:rPr>
              <a:t>States will have more flexibility and authority to develop learning standards</a:t>
            </a:r>
          </a:p>
          <a:p>
            <a:pPr lvl="1" indent="-274320" fontAlgn="auto">
              <a:lnSpc>
                <a:spcPct val="90000"/>
              </a:lnSpc>
              <a:spcAft>
                <a:spcPts val="0"/>
              </a:spcAft>
              <a:defRPr/>
            </a:pPr>
            <a:r>
              <a:rPr lang="en-US" sz="1800" dirty="0">
                <a:latin typeface="Franklin Gothic Book" pitchFamily="34" charset="0"/>
              </a:rPr>
              <a:t>Schools will promote teaching methods that work</a:t>
            </a:r>
          </a:p>
          <a:p>
            <a:pPr indent="-274320" fontAlgn="auto">
              <a:lnSpc>
                <a:spcPct val="90000"/>
              </a:lnSpc>
              <a:spcAft>
                <a:spcPts val="0"/>
              </a:spcAft>
              <a:defRPr/>
            </a:pPr>
            <a:endParaRPr lang="en-US" sz="1700" dirty="0">
              <a:latin typeface="Franklin Gothic Book" pitchFamily="34" charset="0"/>
            </a:endParaRPr>
          </a:p>
          <a:p>
            <a:pPr indent="-274320" fontAlgn="auto">
              <a:lnSpc>
                <a:spcPct val="90000"/>
              </a:lnSpc>
              <a:spcAft>
                <a:spcPts val="0"/>
              </a:spcAft>
              <a:defRPr/>
            </a:pPr>
            <a:endParaRPr lang="en-US" sz="1700" dirty="0"/>
          </a:p>
        </p:txBody>
      </p:sp>
      <p:pic>
        <p:nvPicPr>
          <p:cNvPr id="2" name="4">
            <a:hlinkClick r:id="" action="ppaction://media"/>
            <a:extLst>
              <a:ext uri="{FF2B5EF4-FFF2-40B4-BE49-F238E27FC236}">
                <a16:creationId xmlns:a16="http://schemas.microsoft.com/office/drawing/2014/main" id="{8DD64FA3-248F-4638-B365-A56C11AA5A2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89373" y="5773478"/>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pPr fontAlgn="auto">
              <a:spcAft>
                <a:spcPts val="0"/>
              </a:spcAft>
              <a:defRPr/>
            </a:pPr>
            <a:r>
              <a:rPr lang="en-US" sz="3400" dirty="0">
                <a:solidFill>
                  <a:srgbClr val="FFFFFF"/>
                </a:solidFill>
                <a:latin typeface="Franklin Gothic Book" pitchFamily="34" charset="0"/>
              </a:rPr>
              <a:t>What are the key provisions of the Every Student Succeeds Act?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0" y="469900"/>
            <a:ext cx="5029200" cy="5918200"/>
          </a:xfrm>
        </p:spPr>
        <p:txBody>
          <a:bodyPr rtlCol="0" anchor="ctr">
            <a:normAutofit/>
          </a:bodyPr>
          <a:lstStyle/>
          <a:p>
            <a:pPr indent="-274320" fontAlgn="auto">
              <a:lnSpc>
                <a:spcPct val="90000"/>
              </a:lnSpc>
              <a:spcAft>
                <a:spcPts val="0"/>
              </a:spcAft>
              <a:defRPr/>
            </a:pPr>
            <a:r>
              <a:rPr lang="en-US" sz="1800" dirty="0">
                <a:latin typeface="Franklin Gothic Book" pitchFamily="34" charset="0"/>
              </a:rPr>
              <a:t>States will have significantly more flexibility in terms of learning standards, accountability, and educator evaluation systems. </a:t>
            </a:r>
          </a:p>
          <a:p>
            <a:pPr indent="-274320" fontAlgn="auto">
              <a:lnSpc>
                <a:spcPct val="90000"/>
              </a:lnSpc>
              <a:spcAft>
                <a:spcPts val="0"/>
              </a:spcAft>
              <a:defRPr/>
            </a:pPr>
            <a:r>
              <a:rPr lang="en-US" sz="1800" dirty="0">
                <a:latin typeface="Franklin Gothic Book" pitchFamily="34" charset="0"/>
              </a:rPr>
              <a:t>More federal funding will be distributed through block grants.</a:t>
            </a:r>
          </a:p>
          <a:p>
            <a:pPr indent="-274320" fontAlgn="auto">
              <a:lnSpc>
                <a:spcPct val="90000"/>
              </a:lnSpc>
              <a:spcAft>
                <a:spcPts val="0"/>
              </a:spcAft>
              <a:defRPr/>
            </a:pPr>
            <a:r>
              <a:rPr lang="en-US" sz="1800" dirty="0">
                <a:latin typeface="Franklin Gothic Book" pitchFamily="34" charset="0"/>
              </a:rPr>
              <a:t>Most provisions of ESSA took effect in the 2017-18 school year. </a:t>
            </a:r>
          </a:p>
          <a:p>
            <a:pPr indent="-274320" fontAlgn="auto">
              <a:lnSpc>
                <a:spcPct val="90000"/>
              </a:lnSpc>
              <a:spcAft>
                <a:spcPts val="0"/>
              </a:spcAft>
              <a:defRPr/>
            </a:pPr>
            <a:r>
              <a:rPr lang="en-US" sz="1800" dirty="0">
                <a:latin typeface="Franklin Gothic Book" pitchFamily="34" charset="0"/>
              </a:rPr>
              <a:t>New York State must develop an accountability plan that establishes a system for annual measurement of all students and subgroups, a methodology for identification of schools in need of intervention, a process for determining  appropriate interventions identified through required improvement plans, and setting ambitious long-term goals for student achievement. </a:t>
            </a:r>
          </a:p>
          <a:p>
            <a:pPr indent="-274320" fontAlgn="auto">
              <a:lnSpc>
                <a:spcPct val="90000"/>
              </a:lnSpc>
              <a:spcAft>
                <a:spcPts val="0"/>
              </a:spcAft>
              <a:defRPr/>
            </a:pPr>
            <a:r>
              <a:rPr lang="en-US" sz="1800" dirty="0">
                <a:latin typeface="Franklin Gothic Book" pitchFamily="34" charset="0"/>
              </a:rPr>
              <a:t>Parents must be informed about the professional qualifications of their child’s classroom teacher, assessments required by the State, and their child’s level of achievement and academic growth.</a:t>
            </a:r>
            <a:endParaRPr lang="en-US" sz="1800" u="sng" dirty="0">
              <a:latin typeface="Franklin Gothic Book" pitchFamily="34" charset="0"/>
            </a:endParaRPr>
          </a:p>
          <a:p>
            <a:pPr indent="-274320" fontAlgn="auto">
              <a:lnSpc>
                <a:spcPct val="90000"/>
              </a:lnSpc>
              <a:spcAft>
                <a:spcPts val="0"/>
              </a:spcAft>
              <a:defRPr/>
            </a:pPr>
            <a:endParaRPr lang="en-US" sz="1500" dirty="0"/>
          </a:p>
        </p:txBody>
      </p:sp>
      <p:pic>
        <p:nvPicPr>
          <p:cNvPr id="4" name="5">
            <a:hlinkClick r:id="" action="ppaction://media"/>
            <a:extLst>
              <a:ext uri="{FF2B5EF4-FFF2-40B4-BE49-F238E27FC236}">
                <a16:creationId xmlns:a16="http://schemas.microsoft.com/office/drawing/2014/main" id="{70516491-8A2B-4F71-83FE-2962863938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9714" y="6135687"/>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0"/>
    </mc:Choice>
    <mc:Fallback>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sz="3200" b="1" dirty="0">
                <a:solidFill>
                  <a:schemeClr val="bg1"/>
                </a:solidFill>
                <a:latin typeface="Franklin Gothic Book" panose="020B0503020102020204" pitchFamily="34" charset="0"/>
              </a:rPr>
              <a:t>Title I, Part A</a:t>
            </a:r>
            <a:br>
              <a:rPr lang="en-US" sz="3200" b="1" dirty="0">
                <a:solidFill>
                  <a:schemeClr val="bg1"/>
                </a:solidFill>
                <a:latin typeface="Franklin Gothic Book" panose="020B0503020102020204" pitchFamily="34" charset="0"/>
              </a:rPr>
            </a:br>
            <a:r>
              <a:rPr lang="en-US" sz="2800" dirty="0">
                <a:solidFill>
                  <a:schemeClr val="bg1"/>
                </a:solidFill>
                <a:latin typeface="Franklin Gothic Book" panose="020B0503020102020204" pitchFamily="34" charset="0"/>
              </a:rPr>
              <a:t>Improving Basic Programs Operated </a:t>
            </a:r>
            <a:br>
              <a:rPr lang="en-US" sz="2800" dirty="0">
                <a:solidFill>
                  <a:schemeClr val="bg1"/>
                </a:solidFill>
                <a:latin typeface="Franklin Gothic Book" panose="020B0503020102020204" pitchFamily="34" charset="0"/>
              </a:rPr>
            </a:br>
            <a:r>
              <a:rPr lang="en-US" sz="2800" dirty="0">
                <a:solidFill>
                  <a:schemeClr val="bg1"/>
                </a:solidFill>
                <a:latin typeface="Franklin Gothic Book" panose="020B0503020102020204" pitchFamily="34" charset="0"/>
              </a:rPr>
              <a:t>by Local Educational Agencies </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marL="69850" indent="0">
              <a:lnSpc>
                <a:spcPct val="90000"/>
              </a:lnSpc>
              <a:buNone/>
            </a:pPr>
            <a:r>
              <a:rPr lang="en-US" sz="1900" dirty="0">
                <a:solidFill>
                  <a:schemeClr val="bg1"/>
                </a:solidFill>
                <a:latin typeface="Franklin Gothic Book" panose="020B0503020102020204" pitchFamily="34" charset="0"/>
              </a:rPr>
              <a:t>The purpose of Title I is to ensure that all children have a fair, equal, and significant opportunity to obtain a high-quality education and reach, at a minimum, proficiency on challenging State academic achievement standards and assessments. </a:t>
            </a:r>
          </a:p>
          <a:p>
            <a:pPr marL="69850" indent="0">
              <a:lnSpc>
                <a:spcPct val="90000"/>
              </a:lnSpc>
              <a:buNone/>
            </a:pPr>
            <a:r>
              <a:rPr lang="en-US" sz="1900" dirty="0">
                <a:solidFill>
                  <a:schemeClr val="bg1"/>
                </a:solidFill>
                <a:latin typeface="Franklin Gothic Book" panose="020B0503020102020204" pitchFamily="34" charset="0"/>
              </a:rPr>
              <a:t>Schools are eligible for Title I services based on their student poverty rate. The designated Title I </a:t>
            </a:r>
            <a:r>
              <a:rPr lang="en-US" sz="1900" b="1" u="sng" dirty="0">
                <a:solidFill>
                  <a:schemeClr val="bg1"/>
                </a:solidFill>
                <a:latin typeface="Franklin Gothic Book" panose="020B0503020102020204" pitchFamily="34" charset="0"/>
              </a:rPr>
              <a:t>Targeted Assistance Schools</a:t>
            </a:r>
            <a:r>
              <a:rPr lang="en-US" sz="1900" dirty="0">
                <a:solidFill>
                  <a:schemeClr val="bg1"/>
                </a:solidFill>
                <a:latin typeface="Franklin Gothic Book" panose="020B0503020102020204" pitchFamily="34" charset="0"/>
              </a:rPr>
              <a:t> for the 2023-24 school year are:</a:t>
            </a:r>
          </a:p>
          <a:p>
            <a:pPr>
              <a:lnSpc>
                <a:spcPct val="90000"/>
              </a:lnSpc>
            </a:pPr>
            <a:r>
              <a:rPr lang="en-US" sz="1900" dirty="0">
                <a:solidFill>
                  <a:schemeClr val="bg1"/>
                </a:solidFill>
                <a:latin typeface="Franklin Gothic Book" panose="020B0503020102020204" pitchFamily="34" charset="0"/>
              </a:rPr>
              <a:t>V.E.W. Primary School</a:t>
            </a:r>
          </a:p>
          <a:p>
            <a:pPr>
              <a:lnSpc>
                <a:spcPct val="90000"/>
              </a:lnSpc>
            </a:pPr>
            <a:r>
              <a:rPr lang="en-US" sz="1900" dirty="0">
                <a:solidFill>
                  <a:schemeClr val="bg1"/>
                </a:solidFill>
                <a:latin typeface="Franklin Gothic Book" panose="020B0503020102020204" pitchFamily="34" charset="0"/>
              </a:rPr>
              <a:t>Dana Lyon Middle School</a:t>
            </a:r>
          </a:p>
          <a:p>
            <a:pPr>
              <a:lnSpc>
                <a:spcPct val="90000"/>
              </a:lnSpc>
            </a:pPr>
            <a:r>
              <a:rPr lang="en-US" sz="1900" dirty="0">
                <a:solidFill>
                  <a:schemeClr val="bg1"/>
                </a:solidFill>
                <a:latin typeface="Franklin Gothic Book" panose="020B0503020102020204" pitchFamily="34" charset="0"/>
              </a:rPr>
              <a:t>Haverling High School</a:t>
            </a:r>
          </a:p>
          <a:p>
            <a:pPr marL="69850" indent="0">
              <a:lnSpc>
                <a:spcPct val="90000"/>
              </a:lnSpc>
              <a:buNone/>
            </a:pPr>
            <a:endParaRPr lang="en-US" sz="1900" dirty="0">
              <a:solidFill>
                <a:schemeClr val="bg1"/>
              </a:solidFill>
            </a:endParaRPr>
          </a:p>
        </p:txBody>
      </p:sp>
      <p:pic>
        <p:nvPicPr>
          <p:cNvPr id="4" name="6">
            <a:hlinkClick r:id="" action="ppaction://media"/>
            <a:extLst>
              <a:ext uri="{FF2B5EF4-FFF2-40B4-BE49-F238E27FC236}">
                <a16:creationId xmlns:a16="http://schemas.microsoft.com/office/drawing/2014/main" id="{A67FF175-9BA2-405C-A6E2-C3BB1C5E07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6853" y="5678710"/>
            <a:ext cx="487363" cy="487363"/>
          </a:xfrm>
          <a:prstGeom prst="rect">
            <a:avLst/>
          </a:prstGeom>
        </p:spPr>
      </p:pic>
    </p:spTree>
    <p:extLst>
      <p:ext uri="{BB962C8B-B14F-4D97-AF65-F5344CB8AC3E}">
        <p14:creationId xmlns:p14="http://schemas.microsoft.com/office/powerpoint/2010/main" val="3407055179"/>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a:solidFill>
                  <a:srgbClr val="262626"/>
                </a:solidFill>
                <a:latin typeface="Franklin Gothic Book" panose="020B0503020102020204" pitchFamily="34" charset="0"/>
              </a:rPr>
              <a:t>Targeted Assistance Schools</a:t>
            </a:r>
          </a:p>
        </p:txBody>
      </p:sp>
      <p:graphicFrame>
        <p:nvGraphicFramePr>
          <p:cNvPr id="5" name="Content Placeholder 2">
            <a:extLst>
              <a:ext uri="{FF2B5EF4-FFF2-40B4-BE49-F238E27FC236}">
                <a16:creationId xmlns:a16="http://schemas.microsoft.com/office/drawing/2014/main" id="{6364354B-059D-41FD-AE3B-0D78F3027B5E}"/>
              </a:ext>
            </a:extLst>
          </p:cNvPr>
          <p:cNvGraphicFramePr>
            <a:graphicFrameLocks noGrp="1"/>
          </p:cNvGraphicFramePr>
          <p:nvPr>
            <p:ph idx="1"/>
            <p:extLst>
              <p:ext uri="{D42A27DB-BD31-4B8C-83A1-F6EECF244321}">
                <p14:modId xmlns:p14="http://schemas.microsoft.com/office/powerpoint/2010/main" val="455082449"/>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7">
            <a:hlinkClick r:id="" action="ppaction://media"/>
            <a:extLst>
              <a:ext uri="{FF2B5EF4-FFF2-40B4-BE49-F238E27FC236}">
                <a16:creationId xmlns:a16="http://schemas.microsoft.com/office/drawing/2014/main" id="{47348B5D-7306-418B-8D72-303311DBCDD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928765" y="5647267"/>
            <a:ext cx="487363" cy="487363"/>
          </a:xfrm>
          <a:prstGeom prst="rect">
            <a:avLst/>
          </a:prstGeom>
        </p:spPr>
      </p:pic>
    </p:spTree>
    <p:extLst>
      <p:ext uri="{BB962C8B-B14F-4D97-AF65-F5344CB8AC3E}">
        <p14:creationId xmlns:p14="http://schemas.microsoft.com/office/powerpoint/2010/main" val="154819266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1698" y="1055077"/>
            <a:ext cx="1951501" cy="4794578"/>
          </a:xfrm>
        </p:spPr>
        <p:txBody>
          <a:bodyPr>
            <a:normAutofit/>
          </a:bodyPr>
          <a:lstStyle/>
          <a:p>
            <a:r>
              <a:rPr lang="en-US" dirty="0">
                <a:solidFill>
                  <a:srgbClr val="262626"/>
                </a:solidFill>
                <a:latin typeface="Franklin Gothic Book" panose="020B0503020102020204" pitchFamily="34" charset="0"/>
              </a:rPr>
              <a:t>Goals </a:t>
            </a:r>
            <a:br>
              <a:rPr lang="en-US" dirty="0">
                <a:solidFill>
                  <a:srgbClr val="262626"/>
                </a:solidFill>
                <a:latin typeface="Franklin Gothic Book" panose="020B0503020102020204" pitchFamily="34" charset="0"/>
              </a:rPr>
            </a:br>
            <a:r>
              <a:rPr lang="en-US" dirty="0">
                <a:solidFill>
                  <a:srgbClr val="262626"/>
                </a:solidFill>
                <a:latin typeface="Franklin Gothic Book" panose="020B0503020102020204" pitchFamily="34" charset="0"/>
              </a:rPr>
              <a:t>of </a:t>
            </a:r>
            <a:br>
              <a:rPr lang="en-US" dirty="0">
                <a:solidFill>
                  <a:srgbClr val="262626"/>
                </a:solidFill>
                <a:latin typeface="Franklin Gothic Book" panose="020B0503020102020204" pitchFamily="34" charset="0"/>
              </a:rPr>
            </a:br>
            <a:r>
              <a:rPr lang="en-US" dirty="0">
                <a:solidFill>
                  <a:srgbClr val="262626"/>
                </a:solidFill>
                <a:latin typeface="Franklin Gothic Book" panose="020B0503020102020204" pitchFamily="34" charset="0"/>
              </a:rPr>
              <a:t>Title I, Part A</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63F96A9-3173-4DAF-AC4C-D6DCA0BB0691}"/>
              </a:ext>
            </a:extLst>
          </p:cNvPr>
          <p:cNvGraphicFramePr>
            <a:graphicFrameLocks noGrp="1"/>
          </p:cNvGraphicFramePr>
          <p:nvPr>
            <p:ph idx="1"/>
            <p:extLst>
              <p:ext uri="{D42A27DB-BD31-4B8C-83A1-F6EECF244321}">
                <p14:modId xmlns:p14="http://schemas.microsoft.com/office/powerpoint/2010/main" val="1286962497"/>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8">
            <a:hlinkClick r:id="" action="ppaction://media"/>
            <a:extLst>
              <a:ext uri="{FF2B5EF4-FFF2-40B4-BE49-F238E27FC236}">
                <a16:creationId xmlns:a16="http://schemas.microsoft.com/office/drawing/2014/main" id="{B49FA846-6D30-42B2-A47C-1DA731898B3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448009" y="6211982"/>
            <a:ext cx="487363" cy="487363"/>
          </a:xfrm>
          <a:prstGeom prst="rect">
            <a:avLst/>
          </a:prstGeom>
        </p:spPr>
      </p:pic>
    </p:spTree>
    <p:extLst>
      <p:ext uri="{BB962C8B-B14F-4D97-AF65-F5344CB8AC3E}">
        <p14:creationId xmlns:p14="http://schemas.microsoft.com/office/powerpoint/2010/main" val="253319423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Rectangle 2"/>
          <p:cNvSpPr>
            <a:spLocks noGrp="1" noChangeArrowheads="1"/>
          </p:cNvSpPr>
          <p:nvPr>
            <p:ph type="title"/>
          </p:nvPr>
        </p:nvSpPr>
        <p:spPr>
          <a:xfrm>
            <a:off x="603315" y="796374"/>
            <a:ext cx="7937369" cy="880027"/>
          </a:xfrm>
        </p:spPr>
        <p:txBody>
          <a:bodyPr>
            <a:normAutofit/>
          </a:bodyPr>
          <a:lstStyle/>
          <a:p>
            <a:pPr fontAlgn="auto">
              <a:spcAft>
                <a:spcPts val="0"/>
              </a:spcAft>
              <a:defRPr/>
            </a:pPr>
            <a:r>
              <a:rPr lang="en-US" dirty="0">
                <a:solidFill>
                  <a:srgbClr val="FFFFFF"/>
                </a:solidFill>
                <a:latin typeface="Franklin Gothic Book" pitchFamily="34" charset="0"/>
              </a:rPr>
              <a:t>    Title I Schools</a:t>
            </a:r>
          </a:p>
        </p:txBody>
      </p:sp>
      <p:sp>
        <p:nvSpPr>
          <p:cNvPr id="139" name="Rectangle 13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3"/>
          <p:cNvSpPr>
            <a:spLocks noGrp="1" noChangeArrowheads="1"/>
          </p:cNvSpPr>
          <p:nvPr>
            <p:ph idx="1"/>
          </p:nvPr>
        </p:nvSpPr>
        <p:spPr>
          <a:xfrm>
            <a:off x="363474" y="2612256"/>
            <a:ext cx="8417052" cy="3940944"/>
          </a:xfrm>
        </p:spPr>
        <p:txBody>
          <a:bodyPr>
            <a:normAutofit/>
          </a:bodyPr>
          <a:lstStyle/>
          <a:p>
            <a:pPr>
              <a:lnSpc>
                <a:spcPct val="90000"/>
              </a:lnSpc>
            </a:pPr>
            <a:r>
              <a:rPr lang="en-US" altLang="en-US" sz="1600" b="1" dirty="0">
                <a:latin typeface="Franklin Gothic Book" pitchFamily="34" charset="0"/>
              </a:rPr>
              <a:t>Title I schools receive federal funding to </a:t>
            </a:r>
            <a:r>
              <a:rPr lang="en-US" altLang="en-US" sz="1600" b="1" u="sng" dirty="0">
                <a:latin typeface="Franklin Gothic Book" pitchFamily="34" charset="0"/>
              </a:rPr>
              <a:t>supplement</a:t>
            </a:r>
            <a:r>
              <a:rPr lang="en-US" altLang="en-US" sz="1600" b="1" dirty="0">
                <a:latin typeface="Franklin Gothic Book" pitchFamily="34" charset="0"/>
              </a:rPr>
              <a:t> the school’s existing programs. These dollars are used to:</a:t>
            </a:r>
          </a:p>
          <a:p>
            <a:pPr lvl="1">
              <a:lnSpc>
                <a:spcPct val="90000"/>
              </a:lnSpc>
            </a:pPr>
            <a:r>
              <a:rPr lang="en-US" altLang="en-US" sz="1400" dirty="0">
                <a:latin typeface="Franklin Gothic Book" pitchFamily="34" charset="0"/>
              </a:rPr>
              <a:t>Fund supplemental programs</a:t>
            </a:r>
          </a:p>
          <a:p>
            <a:pPr lvl="1">
              <a:lnSpc>
                <a:spcPct val="90000"/>
              </a:lnSpc>
            </a:pPr>
            <a:r>
              <a:rPr lang="en-US" altLang="en-US" sz="1400" dirty="0">
                <a:latin typeface="Franklin Gothic Book" pitchFamily="34" charset="0"/>
              </a:rPr>
              <a:t>Fund supplemental staff and materials</a:t>
            </a:r>
          </a:p>
          <a:p>
            <a:pPr lvl="1">
              <a:lnSpc>
                <a:spcPct val="90000"/>
              </a:lnSpc>
            </a:pPr>
            <a:r>
              <a:rPr lang="en-US" altLang="en-US" sz="1400" dirty="0">
                <a:latin typeface="Franklin Gothic Book" pitchFamily="34" charset="0"/>
              </a:rPr>
              <a:t>Fund programs and services that specifically support students with the greatest academic need</a:t>
            </a:r>
          </a:p>
          <a:p>
            <a:pPr lvl="0">
              <a:lnSpc>
                <a:spcPct val="90000"/>
              </a:lnSpc>
              <a:buClr>
                <a:srgbClr val="4F81BD"/>
              </a:buClr>
            </a:pPr>
            <a:r>
              <a:rPr lang="en-US" altLang="en-US" sz="1600" b="1" dirty="0">
                <a:latin typeface="Franklin Gothic Book" pitchFamily="34" charset="0"/>
              </a:rPr>
              <a:t>Title I funds are to be used to directly impact student achievement by:</a:t>
            </a:r>
          </a:p>
          <a:p>
            <a:pPr lvl="1">
              <a:lnSpc>
                <a:spcPct val="90000"/>
              </a:lnSpc>
            </a:pPr>
            <a:r>
              <a:rPr lang="en-US" altLang="en-US" sz="1400" dirty="0">
                <a:latin typeface="Franklin Gothic Book" pitchFamily="34" charset="0"/>
              </a:rPr>
              <a:t>Providing additional services that increase the amount and quality of instructional time</a:t>
            </a:r>
          </a:p>
          <a:p>
            <a:pPr lvl="1">
              <a:lnSpc>
                <a:spcPct val="90000"/>
              </a:lnSpc>
            </a:pPr>
            <a:r>
              <a:rPr lang="en-US" altLang="en-US" sz="1400" dirty="0">
                <a:latin typeface="Franklin Gothic Book" pitchFamily="34" charset="0"/>
              </a:rPr>
              <a:t>Providing enriched academic programs</a:t>
            </a:r>
          </a:p>
          <a:p>
            <a:pPr lvl="1">
              <a:lnSpc>
                <a:spcPct val="90000"/>
              </a:lnSpc>
            </a:pPr>
            <a:r>
              <a:rPr lang="en-US" altLang="en-US" sz="1400" dirty="0">
                <a:latin typeface="Franklin Gothic Book" pitchFamily="34" charset="0"/>
              </a:rPr>
              <a:t>Significantly elevating the quality of instruction</a:t>
            </a:r>
          </a:p>
          <a:p>
            <a:pPr lvl="1">
              <a:lnSpc>
                <a:spcPct val="90000"/>
              </a:lnSpc>
            </a:pPr>
            <a:r>
              <a:rPr lang="en-US" altLang="en-US" sz="1400" dirty="0">
                <a:latin typeface="Franklin Gothic Book" pitchFamily="34" charset="0"/>
              </a:rPr>
              <a:t>Affording parents substantial and meaningful opportunities to participate in the education of their children</a:t>
            </a:r>
          </a:p>
          <a:p>
            <a:pPr marL="69850" lvl="0" indent="0">
              <a:lnSpc>
                <a:spcPct val="90000"/>
              </a:lnSpc>
              <a:buClr>
                <a:srgbClr val="4F81BD"/>
              </a:buClr>
              <a:buNone/>
            </a:pPr>
            <a:endParaRPr lang="en-US" altLang="en-US" sz="1000" dirty="0">
              <a:latin typeface="Franklin Gothic Book" pitchFamily="34" charset="0"/>
            </a:endParaRPr>
          </a:p>
          <a:p>
            <a:pPr marL="469900" lvl="1" indent="0">
              <a:lnSpc>
                <a:spcPct val="90000"/>
              </a:lnSpc>
              <a:buNone/>
            </a:pPr>
            <a:endParaRPr lang="en-US" altLang="en-US" sz="1000" dirty="0">
              <a:latin typeface="Franklin Gothic Book" pitchFamily="34" charset="0"/>
            </a:endParaRPr>
          </a:p>
          <a:p>
            <a:pPr marL="469900" lvl="1" indent="0">
              <a:lnSpc>
                <a:spcPct val="90000"/>
              </a:lnSpc>
              <a:buNone/>
            </a:pPr>
            <a:endParaRPr lang="en-US" altLang="en-US" sz="1000" dirty="0">
              <a:latin typeface="Franklin Gothic Book" pitchFamily="34" charset="0"/>
            </a:endParaRPr>
          </a:p>
        </p:txBody>
      </p:sp>
      <p:pic>
        <p:nvPicPr>
          <p:cNvPr id="2" name="9">
            <a:hlinkClick r:id="" action="ppaction://media"/>
            <a:extLst>
              <a:ext uri="{FF2B5EF4-FFF2-40B4-BE49-F238E27FC236}">
                <a16:creationId xmlns:a16="http://schemas.microsoft.com/office/drawing/2014/main" id="{469F723E-063A-46C0-B258-0757B6D649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12256" y="5889115"/>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cde62f-00d0-4cb9-9938-f46494b55c46">
      <Terms xmlns="http://schemas.microsoft.com/office/infopath/2007/PartnerControls"/>
    </lcf76f155ced4ddcb4097134ff3c332f>
    <TaxCatchAll xmlns="e8f80e8d-7d07-4ac3-b5d3-f2d3cd36d8a9" xsi:nil="true"/>
    <SharedWithUsers xmlns="e8f80e8d-7d07-4ac3-b5d3-f2d3cd36d8a9">
      <UserInfo>
        <DisplayName>Lambert, Kyle</DisplayName>
        <AccountId>74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45679867BC7041939CABB61C17A323" ma:contentTypeVersion="17" ma:contentTypeDescription="Create a new document." ma:contentTypeScope="" ma:versionID="7b806260ddbdfc685663eabe28c707a2">
  <xsd:schema xmlns:xsd="http://www.w3.org/2001/XMLSchema" xmlns:xs="http://www.w3.org/2001/XMLSchema" xmlns:p="http://schemas.microsoft.com/office/2006/metadata/properties" xmlns:ns2="1ccde62f-00d0-4cb9-9938-f46494b55c46" xmlns:ns3="e8f80e8d-7d07-4ac3-b5d3-f2d3cd36d8a9" targetNamespace="http://schemas.microsoft.com/office/2006/metadata/properties" ma:root="true" ma:fieldsID="d6d2fc3bb050c0caf9f11534d7d05129" ns2:_="" ns3:_="">
    <xsd:import namespace="1ccde62f-00d0-4cb9-9938-f46494b55c46"/>
    <xsd:import namespace="e8f80e8d-7d07-4ac3-b5d3-f2d3cd36d8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de62f-00d0-4cb9-9938-f46494b55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26ff1d7-b9ac-4115-b5a3-26f3c73afd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f80e8d-7d07-4ac3-b5d3-f2d3cd36d8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90338bd-dd48-445f-b5b3-ea52212f1a13}" ma:internalName="TaxCatchAll" ma:showField="CatchAllData" ma:web="e8f80e8d-7d07-4ac3-b5d3-f2d3cd36d8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2FCDA9-78CA-484D-B6DE-FCF750221C1E}">
  <ds:schemaRef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e8f80e8d-7d07-4ac3-b5d3-f2d3cd36d8a9"/>
    <ds:schemaRef ds:uri="http://schemas.microsoft.com/office/infopath/2007/PartnerControls"/>
    <ds:schemaRef ds:uri="1ccde62f-00d0-4cb9-9938-f46494b55c4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2B29D48-5B51-45AE-B62E-7BD55018A3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de62f-00d0-4cb9-9938-f46494b55c46"/>
    <ds:schemaRef ds:uri="e8f80e8d-7d07-4ac3-b5d3-f2d3cd36d8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914691-3EA3-4BF4-A9FB-7AE0BC024A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3743</TotalTime>
  <Words>1830</Words>
  <Application>Microsoft Office PowerPoint</Application>
  <PresentationFormat>On-screen Show (4:3)</PresentationFormat>
  <Paragraphs>146</Paragraphs>
  <Slides>22</Slides>
  <Notes>0</Notes>
  <HiddenSlides>0</HiddenSlides>
  <MMClips>22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Book</vt:lpstr>
      <vt:lpstr>Garamond</vt:lpstr>
      <vt:lpstr>Wingdings</vt:lpstr>
      <vt:lpstr>Wingdings 2</vt:lpstr>
      <vt:lpstr>Organic</vt:lpstr>
      <vt:lpstr> BATH CENTRAL SCHOOL DISTRICT VEW Primary School Title I Annual Parent Meeting Parent and Family Engagement </vt:lpstr>
      <vt:lpstr>Why are we here today?</vt:lpstr>
      <vt:lpstr>Parent and Family Engagement is required because it has a positive impact on student achievement.</vt:lpstr>
      <vt:lpstr>What is the Every Student Succeeds Act?</vt:lpstr>
      <vt:lpstr>What are the key provisions of the Every Student Succeeds Act?</vt:lpstr>
      <vt:lpstr>Title I, Part A Improving Basic Programs Operated  by Local Educational Agencies </vt:lpstr>
      <vt:lpstr>Targeted Assistance Schools</vt:lpstr>
      <vt:lpstr>Goals  of  Title I, Part A</vt:lpstr>
      <vt:lpstr>    Title I Schools</vt:lpstr>
      <vt:lpstr>Who can receive Title I services?</vt:lpstr>
      <vt:lpstr>What are Academic Intervention Services?</vt:lpstr>
      <vt:lpstr>WHAT IS RESPONSE TO INTERVENTION (RTI)?</vt:lpstr>
      <vt:lpstr>What services are available for English Language Learners?</vt:lpstr>
      <vt:lpstr>What is Parent and Family Engagement?</vt:lpstr>
      <vt:lpstr>A Parent and Family Engagement  Policy tells you…</vt:lpstr>
      <vt:lpstr>Parents rights and options to request and review</vt:lpstr>
      <vt:lpstr>What are School Report Cards?</vt:lpstr>
      <vt:lpstr>Parents Right-To-know </vt:lpstr>
      <vt:lpstr>Parent Notification</vt:lpstr>
      <vt:lpstr>ESSA-Funded Programs  Written Complaint Procedures</vt:lpstr>
      <vt:lpstr>How to Contact our RTI staff</vt:lpstr>
      <vt:lpstr>Where can I find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BATH CENTRAL SCHOOL DISTRICT name of title I school   Title I Annual Parent Meeting Parent and Family Engagement</dc:title>
  <dc:creator>Mleczynski, Jennifer</dc:creator>
  <cp:lastModifiedBy>Enser, Allie</cp:lastModifiedBy>
  <cp:revision>17</cp:revision>
  <cp:lastPrinted>2023-10-10T18:36:39Z</cp:lastPrinted>
  <dcterms:created xsi:type="dcterms:W3CDTF">2020-09-15T13:53:47Z</dcterms:created>
  <dcterms:modified xsi:type="dcterms:W3CDTF">2023-10-13T16:02:43Z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0x0101003B45679867BC7041939CABB61C17A323</vt:lpwstr>
  </property>
  <property fmtid="{D5CDD505-2E9C-101B-9397-08002B2CF9AE}" pid="3" name="MediaServiceImageTags">
    <vt:lpwstr/>
  </property>
</Properties>
</file>